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75" r:id="rId5"/>
    <p:sldId id="263" r:id="rId6"/>
    <p:sldId id="264" r:id="rId7"/>
    <p:sldId id="257" r:id="rId8"/>
    <p:sldId id="258" r:id="rId9"/>
    <p:sldId id="259" r:id="rId10"/>
    <p:sldId id="260" r:id="rId11"/>
    <p:sldId id="268" r:id="rId12"/>
    <p:sldId id="269" r:id="rId13"/>
    <p:sldId id="270" r:id="rId14"/>
    <p:sldId id="271" r:id="rId15"/>
    <p:sldId id="274" r:id="rId16"/>
    <p:sldId id="265" r:id="rId17"/>
    <p:sldId id="266" r:id="rId18"/>
    <p:sldId id="267" r:id="rId19"/>
    <p:sldId id="273" r:id="rId20"/>
    <p:sldId id="272" r:id="rId21"/>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96" y="-3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hart>
    <c:title>
      <c:tx>
        <c:rich>
          <a:bodyPr/>
          <a:lstStyle/>
          <a:p>
            <a:pPr algn="just">
              <a:defRPr/>
            </a:pPr>
            <a:r>
              <a:rPr lang="pl-PL" dirty="0"/>
              <a:t>Ciemnoskóry chłopak zatrzymuje cię na </a:t>
            </a:r>
            <a:r>
              <a:rPr lang="pl-PL" dirty="0" smtClean="0"/>
              <a:t>ulicy</a:t>
            </a:r>
            <a:br>
              <a:rPr lang="pl-PL" dirty="0" smtClean="0"/>
            </a:br>
            <a:r>
              <a:rPr lang="pl-PL" dirty="0" smtClean="0"/>
              <a:t> </a:t>
            </a:r>
            <a:r>
              <a:rPr lang="pl-PL" dirty="0"/>
              <a:t>i pyta łamaną angielszczyzną </a:t>
            </a:r>
            <a:r>
              <a:rPr lang="pl-PL" dirty="0" smtClean="0"/>
              <a:t>o </a:t>
            </a:r>
            <a:r>
              <a:rPr lang="pl-PL" dirty="0"/>
              <a:t>drogę. Co robisz?</a:t>
            </a:r>
          </a:p>
        </c:rich>
      </c:tx>
      <c:layout/>
    </c:title>
    <c:plotArea>
      <c:layout/>
      <c:pieChart>
        <c:varyColors val="1"/>
        <c:ser>
          <c:idx val="0"/>
          <c:order val="0"/>
          <c:tx>
            <c:strRef>
              <c:f>Arkusz1!$B$1</c:f>
              <c:strCache>
                <c:ptCount val="1"/>
                <c:pt idx="0">
                  <c:v>Ciemnoskóry chłopak zatrzymuje cię na ulicy i pyta łamaną angielszczyzną i drogę. Co robisz?</c:v>
                </c:pt>
              </c:strCache>
            </c:strRef>
          </c:tx>
          <c:cat>
            <c:strRef>
              <c:f>Arkusz1!$A$2:$A$6</c:f>
              <c:strCache>
                <c:ptCount val="5"/>
                <c:pt idx="0">
                  <c:v>Żartuję sobie z niego i wskazuję zły kierunek</c:v>
                </c:pt>
                <c:pt idx="1">
                  <c:v>Nie zastanawiam się o co mu chodzi i ignoruję go</c:v>
                </c:pt>
                <c:pt idx="2">
                  <c:v>Udaję małpę i uciekam</c:v>
                </c:pt>
                <c:pt idx="3">
                  <c:v>Staram się doradzić najlepiej jak umiem.</c:v>
                </c:pt>
                <c:pt idx="4">
                  <c:v>Pomagam mu</c:v>
                </c:pt>
              </c:strCache>
            </c:strRef>
          </c:cat>
          <c:val>
            <c:numRef>
              <c:f>Arkusz1!$B$2:$B$6</c:f>
              <c:numCache>
                <c:formatCode>General</c:formatCode>
                <c:ptCount val="5"/>
                <c:pt idx="0">
                  <c:v>0</c:v>
                </c:pt>
                <c:pt idx="1">
                  <c:v>0</c:v>
                </c:pt>
                <c:pt idx="2">
                  <c:v>10</c:v>
                </c:pt>
                <c:pt idx="3">
                  <c:v>25</c:v>
                </c:pt>
                <c:pt idx="4">
                  <c:v>45</c:v>
                </c:pt>
              </c:numCache>
            </c:numRef>
          </c:val>
        </c:ser>
        <c:firstSliceAng val="0"/>
      </c:pieChart>
    </c:plotArea>
    <c:legend>
      <c:legendPos val="r"/>
      <c:layout/>
    </c:legend>
    <c:plotVisOnly val="1"/>
  </c:chart>
  <c:txPr>
    <a:bodyPr/>
    <a:lstStyle/>
    <a:p>
      <a:pPr>
        <a:defRPr sz="180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chart>
    <c:title>
      <c:layout/>
    </c:title>
    <c:plotArea>
      <c:layout/>
      <c:pieChart>
        <c:varyColors val="1"/>
        <c:ser>
          <c:idx val="0"/>
          <c:order val="0"/>
          <c:tx>
            <c:strRef>
              <c:f>Arkusz1!$B$1</c:f>
              <c:strCache>
                <c:ptCount val="1"/>
                <c:pt idx="0">
                  <c:v>Konflikt twoim zdaniem to:</c:v>
                </c:pt>
              </c:strCache>
            </c:strRef>
          </c:tx>
          <c:cat>
            <c:strRef>
              <c:f>Arkusz1!$A$2:$A$5</c:f>
              <c:strCache>
                <c:ptCount val="4"/>
                <c:pt idx="0">
                  <c:v>Nieporozumienie możliwe do rozwiązania</c:v>
                </c:pt>
                <c:pt idx="1">
                  <c:v>Rozbieżność interesów zwaśnionych stron mogąca doprowadzić do wojny</c:v>
                </c:pt>
                <c:pt idx="2">
                  <c:v>Normalna rzecz w dzisiejszym świecie</c:v>
                </c:pt>
                <c:pt idx="3">
                  <c:v>Pretekst do przejęcia wpływów nad innym państwem</c:v>
                </c:pt>
              </c:strCache>
            </c:strRef>
          </c:cat>
          <c:val>
            <c:numRef>
              <c:f>Arkusz1!$B$2:$B$5</c:f>
              <c:numCache>
                <c:formatCode>General</c:formatCode>
                <c:ptCount val="4"/>
                <c:pt idx="0">
                  <c:v>75</c:v>
                </c:pt>
                <c:pt idx="1">
                  <c:v>20</c:v>
                </c:pt>
                <c:pt idx="2">
                  <c:v>45</c:v>
                </c:pt>
                <c:pt idx="3">
                  <c:v>0</c:v>
                </c:pt>
              </c:numCache>
            </c:numRef>
          </c:val>
        </c:ser>
        <c:firstSliceAng val="0"/>
      </c:pieChart>
    </c:plotArea>
    <c:legend>
      <c:legendPos val="r"/>
      <c:layout/>
    </c:legend>
    <c:plotVisOnly val="1"/>
  </c:chart>
  <c:txPr>
    <a:bodyPr/>
    <a:lstStyle/>
    <a:p>
      <a:pPr>
        <a:defRPr sz="1800"/>
      </a:pPr>
      <a:endParaRPr lang="pl-PL"/>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pl-PL"/>
  <c:chart>
    <c:title>
      <c:tx>
        <c:rich>
          <a:bodyPr/>
          <a:lstStyle/>
          <a:p>
            <a:pPr>
              <a:defRPr/>
            </a:pPr>
            <a:r>
              <a:rPr lang="pl-PL" dirty="0" smtClean="0"/>
              <a:t>Po</a:t>
            </a:r>
            <a:r>
              <a:rPr lang="pl-PL" baseline="0" dirty="0" smtClean="0"/>
              <a:t> przeczytaniu  opisu w ankiecie, t</a:t>
            </a:r>
            <a:r>
              <a:rPr lang="pl-PL" dirty="0" smtClean="0"/>
              <a:t>woim </a:t>
            </a:r>
            <a:r>
              <a:rPr lang="pl-PL" dirty="0"/>
              <a:t>zdaniem kto ma rację w konflikcie izraelsko-palestyńskim?</a:t>
            </a:r>
          </a:p>
        </c:rich>
      </c:tx>
      <c:layout/>
    </c:title>
    <c:plotArea>
      <c:layout/>
      <c:pieChart>
        <c:varyColors val="1"/>
        <c:ser>
          <c:idx val="0"/>
          <c:order val="0"/>
          <c:tx>
            <c:strRef>
              <c:f>Arkusz1!$B$1</c:f>
              <c:strCache>
                <c:ptCount val="1"/>
                <c:pt idx="0">
                  <c:v>Twoim zdaniem kto ma rację w konflikcie izraelsko-palestyńskim?</c:v>
                </c:pt>
              </c:strCache>
            </c:strRef>
          </c:tx>
          <c:cat>
            <c:strRef>
              <c:f>Arkusz1!$A$2:$A$4</c:f>
              <c:strCache>
                <c:ptCount val="3"/>
                <c:pt idx="0">
                  <c:v>Żydzi</c:v>
                </c:pt>
                <c:pt idx="1">
                  <c:v>Arabowie</c:v>
                </c:pt>
                <c:pt idx="2">
                  <c:v>Nikt</c:v>
                </c:pt>
              </c:strCache>
            </c:strRef>
          </c:cat>
          <c:val>
            <c:numRef>
              <c:f>Arkusz1!$B$2:$B$4</c:f>
              <c:numCache>
                <c:formatCode>General</c:formatCode>
                <c:ptCount val="3"/>
                <c:pt idx="0">
                  <c:v>55</c:v>
                </c:pt>
                <c:pt idx="1">
                  <c:v>30</c:v>
                </c:pt>
                <c:pt idx="2">
                  <c:v>50</c:v>
                </c:pt>
              </c:numCache>
            </c:numRef>
          </c:val>
        </c:ser>
        <c:firstSliceAng val="0"/>
      </c:pieChart>
    </c:plotArea>
    <c:legend>
      <c:legendPos val="r"/>
      <c:layout/>
    </c:legend>
    <c:plotVisOnly val="1"/>
  </c:chart>
  <c:txPr>
    <a:bodyPr/>
    <a:lstStyle/>
    <a:p>
      <a:pPr>
        <a:defRPr sz="1800"/>
      </a:pPr>
      <a:endParaRPr lang="pl-PL"/>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chart>
    <c:title>
      <c:layout/>
    </c:title>
    <c:plotArea>
      <c:layout/>
      <c:pieChart>
        <c:varyColors val="1"/>
        <c:ser>
          <c:idx val="0"/>
          <c:order val="0"/>
          <c:tx>
            <c:strRef>
              <c:f>Arkusz1!$B$1</c:f>
              <c:strCache>
                <c:ptCount val="1"/>
                <c:pt idx="0">
                  <c:v>Twoje  propozycje na rozwiązanie tego konfliktu to:</c:v>
                </c:pt>
              </c:strCache>
            </c:strRef>
          </c:tx>
          <c:cat>
            <c:strRef>
              <c:f>Arkusz1!$A$2:$A$5</c:f>
              <c:strCache>
                <c:ptCount val="4"/>
                <c:pt idx="0">
                  <c:v>Negocjacje</c:v>
                </c:pt>
                <c:pt idx="1">
                  <c:v>Nie warto nic robić</c:v>
                </c:pt>
                <c:pt idx="2">
                  <c:v>Wojna</c:v>
                </c:pt>
                <c:pt idx="3">
                  <c:v>Inne (najczęściej pokój)</c:v>
                </c:pt>
              </c:strCache>
            </c:strRef>
          </c:cat>
          <c:val>
            <c:numRef>
              <c:f>Arkusz1!$B$2:$B$5</c:f>
              <c:numCache>
                <c:formatCode>General</c:formatCode>
                <c:ptCount val="4"/>
                <c:pt idx="0">
                  <c:v>65</c:v>
                </c:pt>
                <c:pt idx="1">
                  <c:v>20</c:v>
                </c:pt>
                <c:pt idx="2">
                  <c:v>35</c:v>
                </c:pt>
                <c:pt idx="3">
                  <c:v>5</c:v>
                </c:pt>
              </c:numCache>
            </c:numRef>
          </c:val>
        </c:ser>
        <c:firstSliceAng val="0"/>
      </c:pieChart>
    </c:plotArea>
    <c:legend>
      <c:legendPos val="r"/>
      <c:layout/>
    </c:legend>
    <c:plotVisOnly val="1"/>
  </c:chart>
  <c:txPr>
    <a:bodyPr/>
    <a:lstStyle/>
    <a:p>
      <a:pPr>
        <a:defRPr sz="1800"/>
      </a:pPr>
      <a:endParaRPr lang="pl-PL"/>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cxnSp>
        <p:nvCxnSpPr>
          <p:cNvPr id="4" name="Łącznik prosty 3"/>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Łącznik prosty 4"/>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Elipsa 5"/>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l-PL" smtClean="0"/>
              <a:t>Kliknij, aby edytować styl wzorca podtytułu</a:t>
            </a:r>
            <a:endParaRPr lang="en-US"/>
          </a:p>
        </p:txBody>
      </p:sp>
      <p:sp>
        <p:nvSpPr>
          <p:cNvPr id="28" name="Tytuł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pl-PL" smtClean="0"/>
              <a:t>Kliknij, aby edytować styl</a:t>
            </a:r>
            <a:endParaRPr lang="en-US"/>
          </a:p>
        </p:txBody>
      </p:sp>
      <p:sp>
        <p:nvSpPr>
          <p:cNvPr id="7" name="Symbol zastępczy daty 14"/>
          <p:cNvSpPr>
            <a:spLocks noGrp="1"/>
          </p:cNvSpPr>
          <p:nvPr>
            <p:ph type="dt" sz="half" idx="10"/>
          </p:nvPr>
        </p:nvSpPr>
        <p:spPr/>
        <p:txBody>
          <a:bodyPr/>
          <a:lstStyle>
            <a:lvl1pPr>
              <a:defRPr/>
            </a:lvl1pPr>
          </a:lstStyle>
          <a:p>
            <a:pPr>
              <a:defRPr/>
            </a:pPr>
            <a:fld id="{E2CF1614-79D3-4631-89C6-E749D871A3FE}" type="datetimeFigureOut">
              <a:rPr lang="pl-PL"/>
              <a:pPr>
                <a:defRPr/>
              </a:pPr>
              <a:t>2012-02-19</a:t>
            </a:fld>
            <a:endParaRPr lang="pl-PL"/>
          </a:p>
        </p:txBody>
      </p:sp>
      <p:sp>
        <p:nvSpPr>
          <p:cNvPr id="8" name="Symbol zastępczy numeru slajdu 15"/>
          <p:cNvSpPr>
            <a:spLocks noGrp="1"/>
          </p:cNvSpPr>
          <p:nvPr>
            <p:ph type="sldNum" sz="quarter" idx="11"/>
          </p:nvPr>
        </p:nvSpPr>
        <p:spPr/>
        <p:txBody>
          <a:bodyPr/>
          <a:lstStyle>
            <a:lvl1pPr>
              <a:defRPr/>
            </a:lvl1pPr>
          </a:lstStyle>
          <a:p>
            <a:pPr>
              <a:defRPr/>
            </a:pPr>
            <a:fld id="{1771101C-447D-43CF-9442-C46F7A84DABA}" type="slidenum">
              <a:rPr lang="pl-PL"/>
              <a:pPr>
                <a:defRPr/>
              </a:pPr>
              <a:t>‹#›</a:t>
            </a:fld>
            <a:endParaRPr lang="pl-PL"/>
          </a:p>
        </p:txBody>
      </p:sp>
      <p:sp>
        <p:nvSpPr>
          <p:cNvPr id="10" name="Symbol zastępczy stopki 16"/>
          <p:cNvSpPr>
            <a:spLocks noGrp="1"/>
          </p:cNvSpPr>
          <p:nvPr>
            <p:ph type="ftr" sz="quarter" idx="12"/>
          </p:nvPr>
        </p:nvSpPr>
        <p:spPr/>
        <p:txBody>
          <a:bodyPr/>
          <a:lstStyle>
            <a:lvl1pPr>
              <a:defRPr/>
            </a:lvl1pPr>
          </a:lstStyle>
          <a:p>
            <a:pPr>
              <a:defRPr/>
            </a:pPr>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5EBDFB87-B5A9-4EA3-A9DD-D9E72CCCAAD6}" type="datetimeFigureOut">
              <a:rPr lang="pl-PL"/>
              <a:pPr>
                <a:defRPr/>
              </a:pPr>
              <a:t>2012-02-19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333226B2-B3BB-4984-B254-0A65C62DCDA5}"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23"/>
          <p:cNvSpPr>
            <a:spLocks noGrp="1"/>
          </p:cNvSpPr>
          <p:nvPr>
            <p:ph type="dt" sz="half" idx="10"/>
          </p:nvPr>
        </p:nvSpPr>
        <p:spPr/>
        <p:txBody>
          <a:bodyPr/>
          <a:lstStyle>
            <a:lvl1pPr>
              <a:defRPr/>
            </a:lvl1pPr>
          </a:lstStyle>
          <a:p>
            <a:pPr>
              <a:defRPr/>
            </a:pPr>
            <a:fld id="{BB814711-C79E-4E18-B974-549820EF197E}" type="datetimeFigureOut">
              <a:rPr lang="pl-PL"/>
              <a:pPr>
                <a:defRPr/>
              </a:pPr>
              <a:t>2012-02-19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B2518C71-F19F-4FDE-8B18-2D162A25FF2B}"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ytuł i wykres">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400"/>
            <a:ext cx="8229600" cy="1219200"/>
          </a:xfrm>
        </p:spPr>
        <p:txBody>
          <a:bodyPr/>
          <a:lstStyle/>
          <a:p>
            <a:r>
              <a:rPr lang="pl-PL" smtClean="0"/>
              <a:t>Kliknij, aby edytować styl</a:t>
            </a:r>
            <a:endParaRPr lang="pl-PL"/>
          </a:p>
        </p:txBody>
      </p:sp>
      <p:sp>
        <p:nvSpPr>
          <p:cNvPr id="3" name="Symbol zastępczy wykresu 2"/>
          <p:cNvSpPr>
            <a:spLocks noGrp="1"/>
          </p:cNvSpPr>
          <p:nvPr>
            <p:ph type="chart" idx="1"/>
          </p:nvPr>
        </p:nvSpPr>
        <p:spPr>
          <a:xfrm>
            <a:off x="457200" y="1447800"/>
            <a:ext cx="8229600" cy="4678363"/>
          </a:xfrm>
        </p:spPr>
        <p:txBody>
          <a:bodyPr/>
          <a:lstStyle/>
          <a:p>
            <a:endParaRPr lang="pl-PL"/>
          </a:p>
        </p:txBody>
      </p:sp>
      <p:sp>
        <p:nvSpPr>
          <p:cNvPr id="4" name="Symbol zastępczy daty 3"/>
          <p:cNvSpPr>
            <a:spLocks noGrp="1"/>
          </p:cNvSpPr>
          <p:nvPr>
            <p:ph type="dt" sz="half" idx="10"/>
          </p:nvPr>
        </p:nvSpPr>
        <p:spPr>
          <a:xfrm>
            <a:off x="5791200" y="6203950"/>
            <a:ext cx="2590800" cy="384175"/>
          </a:xfrm>
        </p:spPr>
        <p:txBody>
          <a:bodyPr/>
          <a:lstStyle>
            <a:lvl1pPr>
              <a:defRPr/>
            </a:lvl1pPr>
          </a:lstStyle>
          <a:p>
            <a:pPr>
              <a:defRPr/>
            </a:pPr>
            <a:fld id="{B1D2503F-5B90-480C-95A3-C75161EB4E0F}" type="datetimeFigureOut">
              <a:rPr lang="pl-PL"/>
              <a:pPr>
                <a:defRPr/>
              </a:pPr>
              <a:t>2012-02-19</a:t>
            </a:fld>
            <a:endParaRPr lang="pl-PL"/>
          </a:p>
        </p:txBody>
      </p:sp>
      <p:sp>
        <p:nvSpPr>
          <p:cNvPr id="5" name="Symbol zastępczy stopki 4"/>
          <p:cNvSpPr>
            <a:spLocks noGrp="1"/>
          </p:cNvSpPr>
          <p:nvPr>
            <p:ph type="ftr" sz="quarter" idx="11"/>
          </p:nvPr>
        </p:nvSpPr>
        <p:spPr>
          <a:xfrm>
            <a:off x="2133600" y="6203950"/>
            <a:ext cx="3581400" cy="384175"/>
          </a:xfrm>
        </p:spPr>
        <p:txBody>
          <a:bodyPr/>
          <a:lstStyle>
            <a:lvl1pPr>
              <a:defRPr/>
            </a:lvl1pPr>
          </a:lstStyle>
          <a:p>
            <a:pPr>
              <a:defRPr/>
            </a:pPr>
            <a:endParaRPr lang="pl-PL"/>
          </a:p>
        </p:txBody>
      </p:sp>
      <p:sp>
        <p:nvSpPr>
          <p:cNvPr id="6" name="Symbol zastępczy numeru slajdu 5"/>
          <p:cNvSpPr>
            <a:spLocks noGrp="1"/>
          </p:cNvSpPr>
          <p:nvPr>
            <p:ph type="sldNum" sz="quarter" idx="12"/>
          </p:nvPr>
        </p:nvSpPr>
        <p:spPr>
          <a:xfrm>
            <a:off x="8410575" y="6181725"/>
            <a:ext cx="609600" cy="457200"/>
          </a:xfrm>
        </p:spPr>
        <p:txBody>
          <a:bodyPr/>
          <a:lstStyle>
            <a:lvl1pPr>
              <a:defRPr/>
            </a:lvl1pPr>
          </a:lstStyle>
          <a:p>
            <a:pPr>
              <a:defRPr/>
            </a:pPr>
            <a:fld id="{92DAF699-0773-41D9-AE73-D8827A6C0E5C}"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7" name="Tytuł 16"/>
          <p:cNvSpPr>
            <a:spLocks noGrp="1"/>
          </p:cNvSpPr>
          <p:nvPr>
            <p:ph type="title"/>
          </p:nvPr>
        </p:nvSpPr>
        <p:spPr/>
        <p:txBody>
          <a:bodyPr rtlCol="0"/>
          <a:lstStyle/>
          <a:p>
            <a:r>
              <a:rPr lang="pl-PL" smtClean="0"/>
              <a:t>Kliknij, aby edytować styl</a:t>
            </a:r>
            <a:endParaRPr lang="en-US"/>
          </a:p>
        </p:txBody>
      </p:sp>
      <p:sp>
        <p:nvSpPr>
          <p:cNvPr id="4" name="Symbol zastępczy daty 23"/>
          <p:cNvSpPr>
            <a:spLocks noGrp="1"/>
          </p:cNvSpPr>
          <p:nvPr>
            <p:ph type="dt" sz="half" idx="10"/>
          </p:nvPr>
        </p:nvSpPr>
        <p:spPr/>
        <p:txBody>
          <a:bodyPr/>
          <a:lstStyle>
            <a:lvl1pPr>
              <a:defRPr/>
            </a:lvl1pPr>
          </a:lstStyle>
          <a:p>
            <a:pPr>
              <a:defRPr/>
            </a:pPr>
            <a:fld id="{7CABC5F3-166B-470B-9366-E2BB6D4A19F4}" type="datetimeFigureOut">
              <a:rPr lang="pl-PL"/>
              <a:pPr>
                <a:defRPr/>
              </a:pPr>
              <a:t>2012-02-19</a:t>
            </a:fld>
            <a:endParaRPr lang="pl-PL"/>
          </a:p>
        </p:txBody>
      </p:sp>
      <p:sp>
        <p:nvSpPr>
          <p:cNvPr id="5" name="Symbol zastępczy stopki 9"/>
          <p:cNvSpPr>
            <a:spLocks noGrp="1"/>
          </p:cNvSpPr>
          <p:nvPr>
            <p:ph type="ftr" sz="quarter" idx="11"/>
          </p:nvPr>
        </p:nvSpPr>
        <p:spPr/>
        <p:txBody>
          <a:bodyPr/>
          <a:lstStyle>
            <a:lvl1pPr>
              <a:defRPr/>
            </a:lvl1pPr>
          </a:lstStyle>
          <a:p>
            <a:pPr>
              <a:defRPr/>
            </a:pPr>
            <a:endParaRPr lang="pl-PL"/>
          </a:p>
        </p:txBody>
      </p:sp>
      <p:sp>
        <p:nvSpPr>
          <p:cNvPr id="6" name="Symbol zastępczy numeru slajdu 21"/>
          <p:cNvSpPr>
            <a:spLocks noGrp="1"/>
          </p:cNvSpPr>
          <p:nvPr>
            <p:ph type="sldNum" sz="quarter" idx="12"/>
          </p:nvPr>
        </p:nvSpPr>
        <p:spPr/>
        <p:txBody>
          <a:bodyPr/>
          <a:lstStyle>
            <a:lvl1pPr>
              <a:defRPr/>
            </a:lvl1pPr>
          </a:lstStyle>
          <a:p>
            <a:pPr>
              <a:defRPr/>
            </a:pPr>
            <a:fld id="{C5A244D5-7D1A-48E6-8A29-0B1D65F6FFDE}"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cxnSp>
        <p:nvCxnSpPr>
          <p:cNvPr id="4" name="Łącznik prosty 3"/>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pl-PL" smtClean="0"/>
              <a:t>Kliknij, aby edytować styl</a:t>
            </a:r>
            <a:endParaRPr lang="en-US"/>
          </a:p>
        </p:txBody>
      </p:sp>
      <p:sp>
        <p:nvSpPr>
          <p:cNvPr id="3" name="Symbol zastępczy tekstu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543CC08F-973D-4346-ADC4-89AF38231A64}" type="datetimeFigureOut">
              <a:rPr lang="pl-PL"/>
              <a:pPr>
                <a:defRPr/>
              </a:pPr>
              <a:t>2012-02-19</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6089C8A1-CA17-4D62-943D-58C218EE7DF4}"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11" name="Symbol zastępczy zawartości 10"/>
          <p:cNvSpPr>
            <a:spLocks noGrp="1"/>
          </p:cNvSpPr>
          <p:nvPr>
            <p:ph sz="half" idx="1"/>
          </p:nvPr>
        </p:nvSpPr>
        <p:spPr>
          <a:xfrm>
            <a:off x="457200" y="1524000"/>
            <a:ext cx="4059936"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13" name="Symbol zastępczy zawartości 12"/>
          <p:cNvSpPr>
            <a:spLocks noGrp="1"/>
          </p:cNvSpPr>
          <p:nvPr>
            <p:ph sz="half" idx="2"/>
          </p:nvPr>
        </p:nvSpPr>
        <p:spPr>
          <a:xfrm>
            <a:off x="4648200" y="1524000"/>
            <a:ext cx="4059936" cy="4572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23"/>
          <p:cNvSpPr>
            <a:spLocks noGrp="1"/>
          </p:cNvSpPr>
          <p:nvPr>
            <p:ph type="dt" sz="half" idx="10"/>
          </p:nvPr>
        </p:nvSpPr>
        <p:spPr/>
        <p:txBody>
          <a:bodyPr/>
          <a:lstStyle>
            <a:lvl1pPr>
              <a:defRPr/>
            </a:lvl1pPr>
          </a:lstStyle>
          <a:p>
            <a:pPr>
              <a:defRPr/>
            </a:pPr>
            <a:fld id="{B4AE1C82-C39D-4B26-8BD5-8D562D23A4A5}" type="datetimeFigureOut">
              <a:rPr lang="pl-PL"/>
              <a:pPr>
                <a:defRPr/>
              </a:pPr>
              <a:t>2012-02-19</a:t>
            </a:fld>
            <a:endParaRPr lang="pl-PL"/>
          </a:p>
        </p:txBody>
      </p:sp>
      <p:sp>
        <p:nvSpPr>
          <p:cNvPr id="6" name="Symbol zastępczy stopki 9"/>
          <p:cNvSpPr>
            <a:spLocks noGrp="1"/>
          </p:cNvSpPr>
          <p:nvPr>
            <p:ph type="ftr" sz="quarter" idx="11"/>
          </p:nvPr>
        </p:nvSpPr>
        <p:spPr/>
        <p:txBody>
          <a:bodyPr/>
          <a:lstStyle>
            <a:lvl1pPr>
              <a:defRPr/>
            </a:lvl1pPr>
          </a:lstStyle>
          <a:p>
            <a:pPr>
              <a:defRPr/>
            </a:pPr>
            <a:endParaRPr lang="pl-PL"/>
          </a:p>
        </p:txBody>
      </p:sp>
      <p:sp>
        <p:nvSpPr>
          <p:cNvPr id="7" name="Symbol zastępczy numeru slajdu 21"/>
          <p:cNvSpPr>
            <a:spLocks noGrp="1"/>
          </p:cNvSpPr>
          <p:nvPr>
            <p:ph type="sldNum" sz="quarter" idx="12"/>
          </p:nvPr>
        </p:nvSpPr>
        <p:spPr/>
        <p:txBody>
          <a:bodyPr/>
          <a:lstStyle>
            <a:lvl1pPr>
              <a:defRPr/>
            </a:lvl1pPr>
          </a:lstStyle>
          <a:p>
            <a:pPr>
              <a:defRPr/>
            </a:pPr>
            <a:fld id="{AC9DE2DD-868E-4CBD-9C48-5EE38B74D75D}"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cxnSp>
        <p:nvCxnSpPr>
          <p:cNvPr id="7" name="Łącznik prosty 6"/>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Łącznik prosty 7"/>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34" name="Symbol zastępczy zawartości 33"/>
          <p:cNvSpPr>
            <a:spLocks noGrp="1"/>
          </p:cNvSpPr>
          <p:nvPr>
            <p:ph sz="quarter" idx="4"/>
          </p:nvPr>
        </p:nvSpPr>
        <p:spPr>
          <a:xfrm>
            <a:off x="4649788" y="2201896"/>
            <a:ext cx="4038600" cy="391363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2" name="Tytuł 1"/>
          <p:cNvSpPr>
            <a:spLocks noGrp="1"/>
          </p:cNvSpPr>
          <p:nvPr>
            <p:ph type="title"/>
          </p:nvPr>
        </p:nvSpPr>
        <p:spPr>
          <a:xfrm>
            <a:off x="457200" y="155448"/>
            <a:ext cx="8229600" cy="1143000"/>
          </a:xfrm>
        </p:spPr>
        <p:txBody>
          <a:bodyPr/>
          <a:lstStyle>
            <a:lvl1pPr>
              <a:defRPr/>
            </a:lvl1pPr>
          </a:lstStyle>
          <a:p>
            <a:r>
              <a:rPr lang="pl-PL" smtClean="0"/>
              <a:t>Kliknij, aby edytować styl</a:t>
            </a:r>
            <a:endParaRPr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pl-PL" smtClean="0"/>
              <a:t>Kliknij, aby edytować style wzorca tekstu</a:t>
            </a:r>
          </a:p>
        </p:txBody>
      </p:sp>
      <p:sp>
        <p:nvSpPr>
          <p:cNvPr id="9" name="Symbol zastępczy numeru slajdu 8"/>
          <p:cNvSpPr>
            <a:spLocks noGrp="1"/>
          </p:cNvSpPr>
          <p:nvPr>
            <p:ph type="sldNum" sz="quarter" idx="10"/>
          </p:nvPr>
        </p:nvSpPr>
        <p:spPr/>
        <p:txBody>
          <a:bodyPr/>
          <a:lstStyle>
            <a:lvl1pPr>
              <a:defRPr/>
            </a:lvl1pPr>
          </a:lstStyle>
          <a:p>
            <a:pPr>
              <a:defRPr/>
            </a:pPr>
            <a:fld id="{DC9BDEE4-09F3-4FCE-9C4E-1A34A0FD4035}" type="slidenum">
              <a:rPr lang="pl-PL"/>
              <a:pPr>
                <a:defRPr/>
              </a:pPr>
              <a:t>‹#›</a:t>
            </a:fld>
            <a:endParaRPr lang="pl-PL"/>
          </a:p>
        </p:txBody>
      </p:sp>
      <p:sp>
        <p:nvSpPr>
          <p:cNvPr id="10" name="Symbol zastępczy stopki 7"/>
          <p:cNvSpPr>
            <a:spLocks noGrp="1"/>
          </p:cNvSpPr>
          <p:nvPr>
            <p:ph type="ftr" sz="quarter" idx="11"/>
          </p:nvPr>
        </p:nvSpPr>
        <p:spPr/>
        <p:txBody>
          <a:bodyPr/>
          <a:lstStyle>
            <a:lvl1pPr>
              <a:defRPr/>
            </a:lvl1pPr>
          </a:lstStyle>
          <a:p>
            <a:pPr>
              <a:defRPr/>
            </a:pPr>
            <a:endParaRPr lang="pl-PL"/>
          </a:p>
        </p:txBody>
      </p:sp>
      <p:sp>
        <p:nvSpPr>
          <p:cNvPr id="11" name="Symbol zastępczy daty 6"/>
          <p:cNvSpPr>
            <a:spLocks noGrp="1"/>
          </p:cNvSpPr>
          <p:nvPr>
            <p:ph type="dt" sz="half" idx="12"/>
          </p:nvPr>
        </p:nvSpPr>
        <p:spPr/>
        <p:txBody>
          <a:bodyPr/>
          <a:lstStyle>
            <a:lvl1pPr>
              <a:defRPr/>
            </a:lvl1pPr>
          </a:lstStyle>
          <a:p>
            <a:pPr>
              <a:defRPr/>
            </a:pPr>
            <a:fld id="{13A0B73E-B3AE-4E50-8A5F-F1BB4DFFBF57}" type="datetimeFigureOut">
              <a:rPr lang="pl-PL"/>
              <a:pPr>
                <a:defRPr/>
              </a:pPr>
              <a:t>2012-02-19</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US"/>
          </a:p>
        </p:txBody>
      </p:sp>
      <p:sp>
        <p:nvSpPr>
          <p:cNvPr id="3" name="Symbol zastępczy daty 23"/>
          <p:cNvSpPr>
            <a:spLocks noGrp="1"/>
          </p:cNvSpPr>
          <p:nvPr>
            <p:ph type="dt" sz="half" idx="10"/>
          </p:nvPr>
        </p:nvSpPr>
        <p:spPr/>
        <p:txBody>
          <a:bodyPr/>
          <a:lstStyle>
            <a:lvl1pPr>
              <a:defRPr/>
            </a:lvl1pPr>
          </a:lstStyle>
          <a:p>
            <a:pPr>
              <a:defRPr/>
            </a:pPr>
            <a:fld id="{B2947CD4-5D41-4ADD-899E-3181ED10C338}" type="datetimeFigureOut">
              <a:rPr lang="pl-PL"/>
              <a:pPr>
                <a:defRPr/>
              </a:pPr>
              <a:t>2012-02-19</a:t>
            </a:fld>
            <a:endParaRPr lang="pl-PL"/>
          </a:p>
        </p:txBody>
      </p:sp>
      <p:sp>
        <p:nvSpPr>
          <p:cNvPr id="4" name="Symbol zastępczy stopki 9"/>
          <p:cNvSpPr>
            <a:spLocks noGrp="1"/>
          </p:cNvSpPr>
          <p:nvPr>
            <p:ph type="ftr" sz="quarter" idx="11"/>
          </p:nvPr>
        </p:nvSpPr>
        <p:spPr/>
        <p:txBody>
          <a:bodyPr/>
          <a:lstStyle>
            <a:lvl1pPr>
              <a:defRPr/>
            </a:lvl1pPr>
          </a:lstStyle>
          <a:p>
            <a:pPr>
              <a:defRPr/>
            </a:pPr>
            <a:endParaRPr lang="pl-PL"/>
          </a:p>
        </p:txBody>
      </p:sp>
      <p:sp>
        <p:nvSpPr>
          <p:cNvPr id="5" name="Symbol zastępczy numeru slajdu 21"/>
          <p:cNvSpPr>
            <a:spLocks noGrp="1"/>
          </p:cNvSpPr>
          <p:nvPr>
            <p:ph type="sldNum" sz="quarter" idx="12"/>
          </p:nvPr>
        </p:nvSpPr>
        <p:spPr/>
        <p:txBody>
          <a:bodyPr/>
          <a:lstStyle>
            <a:lvl1pPr>
              <a:defRPr/>
            </a:lvl1pPr>
          </a:lstStyle>
          <a:p>
            <a:pPr>
              <a:defRPr/>
            </a:pPr>
            <a:fld id="{B8191BB1-3665-4FB8-9051-FC9F2F19196E}"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23"/>
          <p:cNvSpPr>
            <a:spLocks noGrp="1"/>
          </p:cNvSpPr>
          <p:nvPr>
            <p:ph type="dt" sz="half" idx="10"/>
          </p:nvPr>
        </p:nvSpPr>
        <p:spPr/>
        <p:txBody>
          <a:bodyPr/>
          <a:lstStyle>
            <a:lvl1pPr>
              <a:defRPr/>
            </a:lvl1pPr>
          </a:lstStyle>
          <a:p>
            <a:pPr>
              <a:defRPr/>
            </a:pPr>
            <a:fld id="{95CD12E0-05B1-4EFD-A35C-137895589E12}" type="datetimeFigureOut">
              <a:rPr lang="pl-PL"/>
              <a:pPr>
                <a:defRPr/>
              </a:pPr>
              <a:t>2012-02-19</a:t>
            </a:fld>
            <a:endParaRPr lang="pl-PL"/>
          </a:p>
        </p:txBody>
      </p:sp>
      <p:sp>
        <p:nvSpPr>
          <p:cNvPr id="3" name="Symbol zastępczy stopki 9"/>
          <p:cNvSpPr>
            <a:spLocks noGrp="1"/>
          </p:cNvSpPr>
          <p:nvPr>
            <p:ph type="ftr" sz="quarter" idx="11"/>
          </p:nvPr>
        </p:nvSpPr>
        <p:spPr/>
        <p:txBody>
          <a:bodyPr/>
          <a:lstStyle>
            <a:lvl1pPr>
              <a:defRPr/>
            </a:lvl1pPr>
          </a:lstStyle>
          <a:p>
            <a:pPr>
              <a:defRPr/>
            </a:pPr>
            <a:endParaRPr lang="pl-PL"/>
          </a:p>
        </p:txBody>
      </p:sp>
      <p:sp>
        <p:nvSpPr>
          <p:cNvPr id="4" name="Symbol zastępczy numeru slajdu 21"/>
          <p:cNvSpPr>
            <a:spLocks noGrp="1"/>
          </p:cNvSpPr>
          <p:nvPr>
            <p:ph type="sldNum" sz="quarter" idx="12"/>
          </p:nvPr>
        </p:nvSpPr>
        <p:spPr/>
        <p:txBody>
          <a:bodyPr/>
          <a:lstStyle>
            <a:lvl1pPr>
              <a:defRPr/>
            </a:lvl1pPr>
          </a:lstStyle>
          <a:p>
            <a:pPr>
              <a:defRPr/>
            </a:pPr>
            <a:fld id="{2AE2F62B-FC62-4A39-81E4-68CE2B788685}"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3" name="Symbol zastępczy tekstu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pl-PL" smtClean="0"/>
              <a:t>Kliknij, aby edytować styl</a:t>
            </a:r>
            <a:endParaRPr lang="en-US"/>
          </a:p>
        </p:txBody>
      </p:sp>
      <p:sp>
        <p:nvSpPr>
          <p:cNvPr id="5" name="Symbol zastępczy daty 7"/>
          <p:cNvSpPr>
            <a:spLocks noGrp="1"/>
          </p:cNvSpPr>
          <p:nvPr>
            <p:ph type="dt" sz="half" idx="10"/>
          </p:nvPr>
        </p:nvSpPr>
        <p:spPr/>
        <p:txBody>
          <a:bodyPr/>
          <a:lstStyle>
            <a:lvl1pPr>
              <a:defRPr/>
            </a:lvl1pPr>
          </a:lstStyle>
          <a:p>
            <a:pPr>
              <a:defRPr/>
            </a:pPr>
            <a:fld id="{F5F93305-CBCB-411F-A17A-61369DF875B8}" type="datetimeFigureOut">
              <a:rPr lang="pl-PL"/>
              <a:pPr>
                <a:defRPr/>
              </a:pPr>
              <a:t>2012-02-19</a:t>
            </a:fld>
            <a:endParaRPr lang="pl-PL"/>
          </a:p>
        </p:txBody>
      </p:sp>
      <p:sp>
        <p:nvSpPr>
          <p:cNvPr id="6" name="Symbol zastępczy numeru slajdu 8"/>
          <p:cNvSpPr>
            <a:spLocks noGrp="1"/>
          </p:cNvSpPr>
          <p:nvPr>
            <p:ph type="sldNum" sz="quarter" idx="11"/>
          </p:nvPr>
        </p:nvSpPr>
        <p:spPr/>
        <p:txBody>
          <a:bodyPr/>
          <a:lstStyle>
            <a:lvl1pPr>
              <a:defRPr/>
            </a:lvl1pPr>
          </a:lstStyle>
          <a:p>
            <a:pPr>
              <a:defRPr/>
            </a:pPr>
            <a:fld id="{71B53B86-D22E-4650-9788-FFA281D37230}" type="slidenum">
              <a:rPr lang="pl-PL"/>
              <a:pPr>
                <a:defRPr/>
              </a:pPr>
              <a:t>‹#›</a:t>
            </a:fld>
            <a:endParaRPr lang="pl-PL"/>
          </a:p>
        </p:txBody>
      </p:sp>
      <p:sp>
        <p:nvSpPr>
          <p:cNvPr id="7" name="Symbol zastępczy stopki 9"/>
          <p:cNvSpPr>
            <a:spLocks noGrp="1"/>
          </p:cNvSpPr>
          <p:nvPr>
            <p:ph type="ftr" sz="quarter" idx="12"/>
          </p:nvPr>
        </p:nvSpPr>
        <p:spPr/>
        <p:txBody>
          <a:bodyPr/>
          <a:lstStyle>
            <a:lvl1pPr>
              <a:defRPr/>
            </a:lvl1pPr>
          </a:lstStyle>
          <a:p>
            <a:pPr>
              <a:defRPr/>
            </a:pPr>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pl-PL" smtClean="0"/>
              <a:t>Kliknij, aby edytować styl</a:t>
            </a:r>
            <a:endParaRPr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pl-PL" noProof="0" smtClean="0"/>
              <a:t>Kliknij ikonę, aby dodać obraz</a:t>
            </a:r>
            <a:endParaRPr lang="en-US" noProof="0"/>
          </a:p>
        </p:txBody>
      </p:sp>
      <p:sp>
        <p:nvSpPr>
          <p:cNvPr id="4" name="Symbol zastępczy tekstu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pl-PL" smtClean="0"/>
              <a:t>Kliknij, aby edytować style wzorca tekstu</a:t>
            </a:r>
          </a:p>
        </p:txBody>
      </p:sp>
      <p:sp>
        <p:nvSpPr>
          <p:cNvPr id="5" name="Symbol zastępczy daty 7"/>
          <p:cNvSpPr>
            <a:spLocks noGrp="1"/>
          </p:cNvSpPr>
          <p:nvPr>
            <p:ph type="dt" sz="half" idx="10"/>
          </p:nvPr>
        </p:nvSpPr>
        <p:spPr/>
        <p:txBody>
          <a:bodyPr/>
          <a:lstStyle>
            <a:lvl1pPr>
              <a:defRPr/>
            </a:lvl1pPr>
          </a:lstStyle>
          <a:p>
            <a:pPr>
              <a:defRPr/>
            </a:pPr>
            <a:fld id="{5B1077FB-21D1-41DD-A823-67B4556CA473}" type="datetimeFigureOut">
              <a:rPr lang="pl-PL"/>
              <a:pPr>
                <a:defRPr/>
              </a:pPr>
              <a:t>2012-02-19</a:t>
            </a:fld>
            <a:endParaRPr lang="pl-PL"/>
          </a:p>
        </p:txBody>
      </p:sp>
      <p:sp>
        <p:nvSpPr>
          <p:cNvPr id="6" name="Symbol zastępczy numeru slajdu 8"/>
          <p:cNvSpPr>
            <a:spLocks noGrp="1"/>
          </p:cNvSpPr>
          <p:nvPr>
            <p:ph type="sldNum" sz="quarter" idx="11"/>
          </p:nvPr>
        </p:nvSpPr>
        <p:spPr/>
        <p:txBody>
          <a:bodyPr/>
          <a:lstStyle>
            <a:lvl1pPr>
              <a:defRPr/>
            </a:lvl1pPr>
          </a:lstStyle>
          <a:p>
            <a:pPr>
              <a:defRPr/>
            </a:pPr>
            <a:fld id="{48BA7CF8-C622-4AAE-9679-A20E0D3725B3}" type="slidenum">
              <a:rPr lang="pl-PL"/>
              <a:pPr>
                <a:defRPr/>
              </a:pPr>
              <a:t>‹#›</a:t>
            </a:fld>
            <a:endParaRPr lang="pl-PL"/>
          </a:p>
        </p:txBody>
      </p:sp>
      <p:sp>
        <p:nvSpPr>
          <p:cNvPr id="7" name="Symbol zastępczy stopki 9"/>
          <p:cNvSpPr>
            <a:spLocks noGrp="1"/>
          </p:cNvSpPr>
          <p:nvPr>
            <p:ph type="ftr" sz="quarter" idx="12"/>
          </p:nvPr>
        </p:nvSpPr>
        <p:spPr/>
        <p:txBody>
          <a:bodyPr/>
          <a:lstStyle>
            <a:lvl1pPr>
              <a:defRPr/>
            </a:lvl1pPr>
          </a:lstStyle>
          <a:p>
            <a:pPr>
              <a:defRPr/>
            </a:pPr>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Symbol zastępczy tekstu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24" name="Symbol zastępczy daty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63818382-B53C-4759-8BFC-2A0B07236ABF}" type="datetimeFigureOut">
              <a:rPr lang="pl-PL"/>
              <a:pPr>
                <a:defRPr/>
              </a:pPr>
              <a:t>2012-02-19</a:t>
            </a:fld>
            <a:endParaRPr lang="pl-PL"/>
          </a:p>
        </p:txBody>
      </p:sp>
      <p:sp>
        <p:nvSpPr>
          <p:cNvPr id="10" name="Symbol zastępczy stopki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pl-PL"/>
          </a:p>
        </p:txBody>
      </p:sp>
      <p:sp>
        <p:nvSpPr>
          <p:cNvPr id="22" name="Symbol zastępczy numeru slajdu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F5F6738E-1B08-4D7A-8BB9-796A9CE381BD}" type="slidenum">
              <a:rPr lang="pl-PL"/>
              <a:pPr>
                <a:defRPr/>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pl-PL" smtClean="0"/>
              <a:t>Kliknij, aby edytować styl</a:t>
            </a:r>
            <a:endParaRPr lang="en-US"/>
          </a:p>
        </p:txBody>
      </p:sp>
    </p:spTree>
  </p:cSld>
  <p:clrMap bg1="dk1" tx1="lt1" bg2="dk2" tx2="lt2" accent1="accent1" accent2="accent2" accent3="accent3" accent4="accent4" accent5="accent5" accent6="accent6" hlink="hlink" folHlink="folHlink"/>
  <p:sldLayoutIdLst>
    <p:sldLayoutId id="2147483696" r:id="rId1"/>
    <p:sldLayoutId id="2147483694" r:id="rId2"/>
    <p:sldLayoutId id="2147483697" r:id="rId3"/>
    <p:sldLayoutId id="2147483693" r:id="rId4"/>
    <p:sldLayoutId id="2147483698" r:id="rId5"/>
    <p:sldLayoutId id="2147483692" r:id="rId6"/>
    <p:sldLayoutId id="2147483691" r:id="rId7"/>
    <p:sldLayoutId id="2147483699" r:id="rId8"/>
    <p:sldLayoutId id="2147483700" r:id="rId9"/>
    <p:sldLayoutId id="2147483690" r:id="rId10"/>
    <p:sldLayoutId id="2147483689" r:id="rId11"/>
    <p:sldLayoutId id="2147483695" r:id="rId12"/>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pl-PL" sz="3200" dirty="0" smtClean="0"/>
              <a:t>Co wybieram w dzisiejszym świecie?</a:t>
            </a:r>
          </a:p>
          <a:p>
            <a:pPr fontAlgn="auto">
              <a:spcAft>
                <a:spcPts val="0"/>
              </a:spcAft>
              <a:buFont typeface="Wingdings 2"/>
              <a:buNone/>
              <a:defRPr/>
            </a:pPr>
            <a:endParaRPr lang="pl-PL" dirty="0" smtClean="0"/>
          </a:p>
          <a:p>
            <a:pPr fontAlgn="auto">
              <a:spcAft>
                <a:spcPts val="0"/>
              </a:spcAft>
              <a:buFont typeface="Wingdings 2"/>
              <a:buNone/>
              <a:defRPr/>
            </a:pPr>
            <a:r>
              <a:rPr lang="pl-PL" dirty="0" smtClean="0"/>
              <a:t>Prezentacja wykonana w ramach uczestnictwa w filmowym projekcie edukacyjnym „Patrz i zmieniaj” – luty 2012r.</a:t>
            </a:r>
            <a:endParaRPr lang="pl-PL" dirty="0"/>
          </a:p>
        </p:txBody>
      </p:sp>
      <p:sp>
        <p:nvSpPr>
          <p:cNvPr id="2" name="Tytuł 1"/>
          <p:cNvSpPr>
            <a:spLocks noGrp="1"/>
          </p:cNvSpPr>
          <p:nvPr>
            <p:ph type="ctrTitle"/>
          </p:nvPr>
        </p:nvSpPr>
        <p:spPr>
          <a:xfrm>
            <a:off x="457200" y="980728"/>
            <a:ext cx="8305800" cy="1944216"/>
          </a:xfrm>
        </p:spPr>
        <p:txBody>
          <a:bodyPr/>
          <a:lstStyle/>
          <a:p>
            <a:pPr fontAlgn="auto">
              <a:spcAft>
                <a:spcPts val="0"/>
              </a:spcAft>
              <a:defRPr/>
            </a:pPr>
            <a:r>
              <a:rPr lang="pl-PL" sz="6000" dirty="0" smtClean="0"/>
              <a:t>Tolerancja a Konflikt</a:t>
            </a:r>
            <a:endParaRPr lang="pl-PL" sz="6000" dirty="0"/>
          </a:p>
        </p:txBody>
      </p:sp>
    </p:spTree>
  </p:cSld>
  <p:clrMapOvr>
    <a:masterClrMapping/>
  </p:clrMapOvr>
  <p:transition spd="med">
    <p:plus/>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ymbol zastępczy zawartości 1"/>
          <p:cNvSpPr>
            <a:spLocks noGrp="1"/>
          </p:cNvSpPr>
          <p:nvPr>
            <p:ph idx="1"/>
          </p:nvPr>
        </p:nvSpPr>
        <p:spPr>
          <a:xfrm>
            <a:off x="457200" y="785813"/>
            <a:ext cx="8229600" cy="5310187"/>
          </a:xfrm>
        </p:spPr>
        <p:txBody>
          <a:bodyPr/>
          <a:lstStyle/>
          <a:p>
            <a:pPr algn="just"/>
            <a:r>
              <a:rPr lang="pl-PL" sz="3600" dirty="0" smtClean="0"/>
              <a:t>Wynika z tego, że ponad 90% osób zna definicję tolerancji, a tylko kilka osób uważa to za „bzdurę”, nie mającą nic wspólnego z prawdziwym życiem. </a:t>
            </a:r>
            <a:r>
              <a:rPr lang="pl-PL" sz="3600" dirty="0" smtClean="0">
                <a:sym typeface="Wingdings" pitchFamily="2" charset="2"/>
              </a:rPr>
              <a:t></a:t>
            </a:r>
            <a:br>
              <a:rPr lang="pl-PL" sz="3600" dirty="0" smtClean="0">
                <a:sym typeface="Wingdings" pitchFamily="2" charset="2"/>
              </a:rPr>
            </a:br>
            <a:r>
              <a:rPr lang="pl-PL" sz="3600" dirty="0" smtClean="0">
                <a:sym typeface="Wingdings" pitchFamily="2" charset="2"/>
              </a:rPr>
              <a:t> Oby tak dalej!</a:t>
            </a:r>
            <a:endParaRPr lang="pl-PL" sz="3600" dirty="0" smtClean="0"/>
          </a:p>
        </p:txBody>
      </p:sp>
    </p:spTree>
  </p:cSld>
  <p:clrMapOvr>
    <a:masterClrMapping/>
  </p:clrMapOvr>
  <p:transition spd="med">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ymbol zastępczy wykresu 4"/>
          <p:cNvGraphicFramePr>
            <a:graphicFrameLocks noGrp="1"/>
          </p:cNvGraphicFramePr>
          <p:nvPr>
            <p:ph type="chart" idx="1"/>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ymbol zastępczy wykresu 5"/>
          <p:cNvGraphicFramePr>
            <a:graphicFrameLocks noGrp="1"/>
          </p:cNvGraphicFramePr>
          <p:nvPr>
            <p:ph type="chart" idx="1"/>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wykresu 3"/>
          <p:cNvGraphicFramePr>
            <a:graphicFrameLocks noGrp="1"/>
          </p:cNvGraphicFramePr>
          <p:nvPr>
            <p:ph type="chart" idx="1"/>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wykresu 3"/>
          <p:cNvGraphicFramePr>
            <a:graphicFrameLocks noGrp="1"/>
          </p:cNvGraphicFramePr>
          <p:nvPr>
            <p:ph type="chart" idx="1"/>
          </p:nvPr>
        </p:nvGraphicFramePr>
        <p:xfrm>
          <a:off x="457200" y="1447800"/>
          <a:ext cx="8229600" cy="46783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340768"/>
            <a:ext cx="8229600" cy="4392488"/>
          </a:xfrm>
        </p:spPr>
        <p:txBody>
          <a:bodyPr>
            <a:noAutofit/>
          </a:bodyPr>
          <a:lstStyle/>
          <a:p>
            <a:pPr algn="just"/>
            <a:r>
              <a:rPr lang="pl-PL" sz="4800" dirty="0" smtClean="0">
                <a:latin typeface="+mn-lt"/>
              </a:rPr>
              <a:t>Definicje – sprawdzamy </a:t>
            </a:r>
            <a:br>
              <a:rPr lang="pl-PL" sz="4800" dirty="0" smtClean="0">
                <a:latin typeface="+mn-lt"/>
              </a:rPr>
            </a:br>
            <a:r>
              <a:rPr lang="pl-PL" sz="4800" dirty="0" smtClean="0">
                <a:latin typeface="+mn-lt"/>
              </a:rPr>
              <a:t>u źródeł naszą wiedzę …    okazuje się, że nie jest źle, wiedzę teoretyczną mamy, trzeba ją tylko zastosować </a:t>
            </a:r>
            <a:br>
              <a:rPr lang="pl-PL" sz="4800" dirty="0" smtClean="0">
                <a:latin typeface="+mn-lt"/>
              </a:rPr>
            </a:br>
            <a:r>
              <a:rPr lang="pl-PL" sz="4800" dirty="0" smtClean="0">
                <a:latin typeface="+mn-lt"/>
              </a:rPr>
              <a:t>w naszym codziennym życiu!</a:t>
            </a:r>
            <a:endParaRPr lang="pl-PL" sz="48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p:cNvSpPr>
          <p:nvPr>
            <p:ph type="body" idx="1"/>
          </p:nvPr>
        </p:nvSpPr>
        <p:spPr>
          <a:xfrm>
            <a:off x="395288" y="404813"/>
            <a:ext cx="8229600" cy="5761037"/>
          </a:xfrm>
        </p:spPr>
        <p:txBody>
          <a:bodyPr/>
          <a:lstStyle/>
          <a:p>
            <a:pPr algn="just"/>
            <a:r>
              <a:rPr lang="pl-PL" sz="3200" b="1" dirty="0" smtClean="0">
                <a:latin typeface="Arial" charset="0"/>
              </a:rPr>
              <a:t>Tolerancja</a:t>
            </a:r>
            <a:r>
              <a:rPr lang="pl-PL" sz="3200" dirty="0" smtClean="0">
                <a:latin typeface="Arial" charset="0"/>
              </a:rPr>
              <a:t> - termin stosowany w socjologii, badaniach nad kulturą i religią. W sensie najbardziej ogólnym oznacza on postawę wykluczającą dyskryminację ludzi, których sposób postępowania oraz przynależność do danej grupy społecznej może podlegać dezaprobacie przez innych pozostających w większości </a:t>
            </a:r>
            <a:r>
              <a:rPr lang="pl-PL" sz="3200" dirty="0" err="1" smtClean="0">
                <a:latin typeface="Arial" charset="0"/>
              </a:rPr>
              <a:t>społe-czeństwa</a:t>
            </a:r>
            <a:r>
              <a:rPr lang="pl-PL" sz="3200" dirty="0" smtClean="0">
                <a:latin typeface="Arial" charset="0"/>
              </a:rPr>
              <a:t>. </a:t>
            </a:r>
            <a:r>
              <a:rPr lang="pl-PL" dirty="0" smtClean="0"/>
              <a:t> </a:t>
            </a:r>
          </a:p>
        </p:txBody>
      </p:sp>
    </p:spTree>
  </p:cSld>
  <p:clrMapOvr>
    <a:masterClrMapping/>
  </p:clrMapOvr>
  <p:transition spd="med">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p:cNvSpPr>
          <p:nvPr>
            <p:ph type="body" idx="1"/>
          </p:nvPr>
        </p:nvSpPr>
        <p:spPr>
          <a:xfrm>
            <a:off x="457200" y="549275"/>
            <a:ext cx="8229600" cy="5576888"/>
          </a:xfrm>
        </p:spPr>
        <p:txBody>
          <a:bodyPr/>
          <a:lstStyle/>
          <a:p>
            <a:pPr algn="just"/>
            <a:r>
              <a:rPr lang="pl-PL" sz="3200" b="1" dirty="0" smtClean="0">
                <a:latin typeface="Arial" charset="0"/>
              </a:rPr>
              <a:t>Konflikt</a:t>
            </a:r>
            <a:r>
              <a:rPr lang="pl-PL" sz="3200" dirty="0" smtClean="0">
                <a:latin typeface="Arial" charset="0"/>
              </a:rPr>
              <a:t> - to zjawisko powszechne nieuchronnie związane z życiem społecznym.</a:t>
            </a:r>
            <a:r>
              <a:rPr lang="pl-PL" sz="3200" dirty="0" smtClean="0"/>
              <a:t> </a:t>
            </a:r>
            <a:r>
              <a:rPr lang="pl-PL" sz="3200" dirty="0" smtClean="0">
                <a:latin typeface="Arial" charset="0"/>
              </a:rPr>
              <a:t>Występująca sprzeczność interesów powoduje walkę, jakieś starcie przeciwstawnych sobie sił.</a:t>
            </a:r>
            <a:r>
              <a:rPr lang="pl-PL" sz="3200" dirty="0" smtClean="0"/>
              <a:t> </a:t>
            </a:r>
            <a:r>
              <a:rPr lang="pl-PL" sz="3200" dirty="0" smtClean="0">
                <a:latin typeface="Arial" charset="0"/>
              </a:rPr>
              <a:t>Konflikt w przeciwieństwie do różnicy zdań charakteryzuje się tym, że jego uczestnicy są nieprzejednani, niezdolni do innego punktu widzenia, argumentują </a:t>
            </a:r>
            <a:r>
              <a:rPr lang="pl-PL" sz="3200" dirty="0" err="1" smtClean="0">
                <a:latin typeface="Arial" charset="0"/>
              </a:rPr>
              <a:t>niezrozu-miale</a:t>
            </a:r>
            <a:r>
              <a:rPr lang="pl-PL" sz="3200" dirty="0" smtClean="0">
                <a:latin typeface="Arial" charset="0"/>
              </a:rPr>
              <a:t>, a w porównaniu ze znaczeniem sprawy angażują się nadzwyczaj emocjonalnie i ostro reagują.</a:t>
            </a:r>
            <a:r>
              <a:rPr lang="pl-PL" sz="3200" dirty="0" smtClean="0"/>
              <a:t> </a:t>
            </a:r>
          </a:p>
        </p:txBody>
      </p:sp>
    </p:spTree>
  </p:cSld>
  <p:clrMapOvr>
    <a:masterClrMapping/>
  </p:clrMapOvr>
  <p:transition spd="med">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p:cNvSpPr>
          <p:nvPr>
            <p:ph type="body" idx="1"/>
          </p:nvPr>
        </p:nvSpPr>
        <p:spPr>
          <a:xfrm>
            <a:off x="457200" y="476250"/>
            <a:ext cx="8229600" cy="5649913"/>
          </a:xfrm>
        </p:spPr>
        <p:txBody>
          <a:bodyPr/>
          <a:lstStyle/>
          <a:p>
            <a:pPr algn="just"/>
            <a:r>
              <a:rPr lang="pl-PL" sz="3200" b="1" dirty="0" smtClean="0">
                <a:latin typeface="Arial" charset="0"/>
              </a:rPr>
              <a:t>Negocjacje</a:t>
            </a:r>
            <a:r>
              <a:rPr lang="pl-PL" sz="3200" dirty="0" smtClean="0">
                <a:latin typeface="Arial" charset="0"/>
              </a:rPr>
              <a:t> - to dwustronny proces komunikowania się, którego celem jest osiągnięcie porozumienia, </a:t>
            </a:r>
            <a:r>
              <a:rPr lang="pl-PL" sz="3200" dirty="0" err="1" smtClean="0">
                <a:latin typeface="Arial" charset="0"/>
              </a:rPr>
              <a:t>gdyprzynajmniej</a:t>
            </a:r>
            <a:r>
              <a:rPr lang="pl-PL" sz="3200" dirty="0" smtClean="0">
                <a:latin typeface="Arial" charset="0"/>
              </a:rPr>
              <a:t> jedna strona nie zgadza się z daną opinią lub z danym rozwiązaniem sytuacji. Negocjacje to sposób porozumienia się </a:t>
            </a:r>
            <a:br>
              <a:rPr lang="pl-PL" sz="3200" dirty="0" smtClean="0">
                <a:latin typeface="Arial" charset="0"/>
              </a:rPr>
            </a:br>
            <a:r>
              <a:rPr lang="pl-PL" sz="3200" dirty="0" smtClean="0">
                <a:latin typeface="Arial" charset="0"/>
              </a:rPr>
              <a:t>w celu rozwiązania konfliktu oraz dojścia do porozumienia obydwu stron, proces wzajemnego poszukiwania takiego rozwiązania, które satysfakcjonowałoby zaangażowane w konflikt strony.</a:t>
            </a:r>
            <a:r>
              <a:rPr lang="pl-PL" sz="3200" dirty="0" smtClean="0"/>
              <a:t> </a:t>
            </a:r>
          </a:p>
        </p:txBody>
      </p:sp>
    </p:spTree>
  </p:cSld>
  <p:clrMapOvr>
    <a:masterClrMapping/>
  </p:clrMapOvr>
  <p:transition spd="med">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ctr">
              <a:buNone/>
            </a:pPr>
            <a:r>
              <a:rPr lang="pl-PL" dirty="0" smtClean="0"/>
              <a:t>Niniejsza prezentacja, będąca formą zaliczenia projektu gimnazjalnego, przygotowana została przez:</a:t>
            </a:r>
          </a:p>
          <a:p>
            <a:pPr algn="ctr">
              <a:buNone/>
            </a:pPr>
            <a:r>
              <a:rPr lang="pl-PL" dirty="0" smtClean="0"/>
              <a:t>Marcina Sakowskiego</a:t>
            </a:r>
          </a:p>
          <a:p>
            <a:pPr algn="ctr">
              <a:buNone/>
            </a:pPr>
            <a:r>
              <a:rPr lang="pl-PL" dirty="0" smtClean="0"/>
              <a:t>Łukasza Romana</a:t>
            </a:r>
          </a:p>
          <a:p>
            <a:pPr algn="ctr">
              <a:buNone/>
            </a:pPr>
            <a:r>
              <a:rPr lang="pl-PL" dirty="0" smtClean="0"/>
              <a:t>Bartosza Nowaka</a:t>
            </a:r>
          </a:p>
          <a:p>
            <a:pPr algn="ctr">
              <a:buNone/>
            </a:pPr>
            <a:r>
              <a:rPr lang="pl-PL" dirty="0" smtClean="0"/>
              <a:t>Mikołaja Daszkiewicza</a:t>
            </a:r>
          </a:p>
          <a:p>
            <a:pPr algn="ctr">
              <a:buNone/>
            </a:pPr>
            <a:r>
              <a:rPr lang="pl-PL" dirty="0" smtClean="0"/>
              <a:t>Jakuba Stasiaka</a:t>
            </a:r>
          </a:p>
          <a:p>
            <a:pPr algn="ctr">
              <a:buNone/>
            </a:pPr>
            <a:endParaRPr lang="pl-PL" dirty="0" smtClean="0"/>
          </a:p>
          <a:p>
            <a:pPr algn="ctr">
              <a:buNone/>
            </a:pPr>
            <a:r>
              <a:rPr lang="pl-PL" dirty="0" smtClean="0"/>
              <a:t>Opiekun: pani Agnieszka Nowak</a:t>
            </a:r>
          </a:p>
          <a:p>
            <a:pPr algn="ctr">
              <a:buNone/>
            </a:pPr>
            <a:endParaRPr lang="pl-PL" dirty="0" smtClean="0"/>
          </a:p>
          <a:p>
            <a:endParaRPr lang="pl-PL" dirty="0"/>
          </a:p>
        </p:txBody>
      </p:sp>
    </p:spTree>
  </p:cSld>
  <p:clrMapOvr>
    <a:masterClrMapping/>
  </p:clrMapOvr>
  <p:transition spd="med">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ymbol zastępczy zawartości 1"/>
          <p:cNvSpPr>
            <a:spLocks noGrp="1"/>
          </p:cNvSpPr>
          <p:nvPr>
            <p:ph idx="1"/>
          </p:nvPr>
        </p:nvSpPr>
        <p:spPr>
          <a:xfrm>
            <a:off x="468313" y="908050"/>
            <a:ext cx="8229600" cy="5329238"/>
          </a:xfrm>
        </p:spPr>
        <p:txBody>
          <a:bodyPr/>
          <a:lstStyle/>
          <a:p>
            <a:pPr algn="just"/>
            <a:r>
              <a:rPr lang="pl-PL" sz="2800" b="1" dirty="0" smtClean="0">
                <a:latin typeface="Arial" charset="0"/>
              </a:rPr>
              <a:t>Konflikt izraelsko-arabski</a:t>
            </a:r>
            <a:r>
              <a:rPr lang="pl-PL" sz="2800" dirty="0" smtClean="0">
                <a:latin typeface="Arial" charset="0"/>
              </a:rPr>
              <a:t> (arab. </a:t>
            </a:r>
            <a:r>
              <a:rPr lang="ar-SA" sz="2800" dirty="0" smtClean="0">
                <a:latin typeface="Arial" charset="0"/>
              </a:rPr>
              <a:t>الصراع العربي الإسرائيلي</a:t>
            </a:r>
            <a:r>
              <a:rPr lang="pl-PL" sz="2800" dirty="0" smtClean="0">
                <a:latin typeface="Arial" charset="0"/>
              </a:rPr>
              <a:t>, hebr. </a:t>
            </a:r>
            <a:r>
              <a:rPr lang="he-IL" sz="2800" dirty="0" smtClean="0">
                <a:latin typeface="Arial" charset="0"/>
              </a:rPr>
              <a:t>הסכסוך הישראלי ערבי</a:t>
            </a:r>
            <a:r>
              <a:rPr lang="pl-PL" sz="2800" dirty="0" smtClean="0">
                <a:latin typeface="Arial" charset="0"/>
              </a:rPr>
              <a:t>) obejmuje okres ponad pół wieku politycznych napięć i jawnych niechęci pomiędzy Arabami a Żydami na Bliskim Wschodzie.</a:t>
            </a:r>
            <a:r>
              <a:rPr lang="pl-PL" sz="2800" dirty="0" smtClean="0"/>
              <a:t> </a:t>
            </a:r>
            <a:r>
              <a:rPr lang="pl-PL" sz="2800" dirty="0" smtClean="0">
                <a:latin typeface="Arial" charset="0"/>
              </a:rPr>
              <a:t>Konflikt izraelsko-arabski ma charakter etniczny, religijny i terytorialny. Niektórzy uważają ten konflikt za część wielkiego starcia cywilizacji pomiędzy Zachodem </a:t>
            </a:r>
            <a:br>
              <a:rPr lang="pl-PL" sz="2800" dirty="0" smtClean="0">
                <a:latin typeface="Arial" charset="0"/>
              </a:rPr>
            </a:br>
            <a:r>
              <a:rPr lang="pl-PL" sz="2800" dirty="0" smtClean="0">
                <a:latin typeface="Arial" charset="0"/>
              </a:rPr>
              <a:t>a Arabami i światem Islamu.</a:t>
            </a:r>
            <a:endParaRPr lang="pl-PL" sz="2800" dirty="0" smtClean="0"/>
          </a:p>
        </p:txBody>
      </p:sp>
    </p:spTree>
  </p:cSld>
  <p:clrMapOvr>
    <a:masterClrMapping/>
  </p:clrMapOvr>
  <p:transition spd="med">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ctr">
              <a:buNone/>
            </a:pPr>
            <a:endParaRPr lang="pl-PL" dirty="0" smtClean="0"/>
          </a:p>
          <a:p>
            <a:pPr algn="ctr">
              <a:buNone/>
            </a:pPr>
            <a:endParaRPr lang="pl-PL" dirty="0" smtClean="0"/>
          </a:p>
          <a:p>
            <a:pPr algn="ctr">
              <a:buNone/>
            </a:pPr>
            <a:endParaRPr lang="pl-PL" dirty="0" smtClean="0"/>
          </a:p>
          <a:p>
            <a:pPr algn="ctr">
              <a:buNone/>
            </a:pPr>
            <a:r>
              <a:rPr lang="pl-PL" dirty="0" smtClean="0"/>
              <a:t>Dziękujemy za obejrzenie naszej prezentacji.</a:t>
            </a:r>
          </a:p>
          <a:p>
            <a:pPr algn="ctr">
              <a:buNone/>
            </a:pPr>
            <a:r>
              <a:rPr lang="pl-PL" sz="5400" dirty="0" smtClean="0">
                <a:sym typeface="Wingdings" pitchFamily="2" charset="2"/>
              </a:rPr>
              <a:t></a:t>
            </a:r>
            <a:endParaRPr lang="pl-PL" sz="5400" dirty="0" smtClean="0"/>
          </a:p>
          <a:p>
            <a:pPr algn="ctr">
              <a:buNone/>
            </a:pPr>
            <a:endParaRPr lang="pl-PL" dirty="0" smtClean="0"/>
          </a:p>
          <a:p>
            <a:pPr algn="ctr">
              <a:buNone/>
            </a:pPr>
            <a:endParaRPr lang="pl-PL" dirty="0" smtClean="0"/>
          </a:p>
        </p:txBody>
      </p:sp>
    </p:spTree>
  </p:cSld>
  <p:clrMapOvr>
    <a:masterClrMapping/>
  </p:clrMapOvr>
  <p:transition spd="med">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4580" name="Picture 4" descr="800px-Arab_Israeli_Conflict_6"/>
          <p:cNvPicPr>
            <a:picLocks noChangeAspect="1" noChangeArrowheads="1"/>
          </p:cNvPicPr>
          <p:nvPr/>
        </p:nvPicPr>
        <p:blipFill>
          <a:blip r:embed="rId2" cstate="print"/>
          <a:srcRect/>
          <a:stretch>
            <a:fillRect/>
          </a:stretch>
        </p:blipFill>
        <p:spPr bwMode="auto">
          <a:xfrm>
            <a:off x="539750" y="260350"/>
            <a:ext cx="8128000" cy="4338638"/>
          </a:xfrm>
          <a:prstGeom prst="rect">
            <a:avLst/>
          </a:prstGeom>
          <a:noFill/>
        </p:spPr>
      </p:pic>
      <p:sp>
        <p:nvSpPr>
          <p:cNvPr id="24581" name="Text Box 5"/>
          <p:cNvSpPr txBox="1">
            <a:spLocks noChangeArrowheads="1"/>
          </p:cNvSpPr>
          <p:nvPr/>
        </p:nvSpPr>
        <p:spPr bwMode="auto">
          <a:xfrm>
            <a:off x="827088" y="5229225"/>
            <a:ext cx="7561262" cy="1190625"/>
          </a:xfrm>
          <a:prstGeom prst="rect">
            <a:avLst/>
          </a:prstGeom>
          <a:noFill/>
          <a:ln w="9525">
            <a:noFill/>
            <a:miter lim="800000"/>
            <a:headEnd/>
            <a:tailEnd/>
          </a:ln>
          <a:effectLst/>
        </p:spPr>
        <p:txBody>
          <a:bodyPr>
            <a:spAutoFit/>
          </a:bodyPr>
          <a:lstStyle/>
          <a:p>
            <a:r>
              <a:rPr lang="pl-PL">
                <a:solidFill>
                  <a:schemeClr val="bg1"/>
                </a:solidFill>
              </a:rPr>
              <a:t>Gaza i zachodni brzeg Jordanu     		-  kolor czerwony</a:t>
            </a:r>
          </a:p>
          <a:p>
            <a:r>
              <a:rPr lang="pl-PL">
                <a:solidFill>
                  <a:schemeClr val="bg1"/>
                </a:solidFill>
              </a:rPr>
              <a:t>Izrael                                              		-  kolor niebieski</a:t>
            </a:r>
          </a:p>
          <a:p>
            <a:r>
              <a:rPr lang="pl-PL">
                <a:solidFill>
                  <a:schemeClr val="bg1"/>
                </a:solidFill>
              </a:rPr>
              <a:t>Narody Arabskie                           		-  kolor zielony</a:t>
            </a:r>
          </a:p>
          <a:p>
            <a:r>
              <a:rPr lang="pl-PL">
                <a:solidFill>
                  <a:schemeClr val="bg1"/>
                </a:solidFill>
              </a:rPr>
              <a:t>Kraje Arabskie w stanie wojny z Izraelem	-  kolor ciemnozielony</a:t>
            </a:r>
          </a:p>
        </p:txBody>
      </p:sp>
      <p:sp>
        <p:nvSpPr>
          <p:cNvPr id="24582" name="Rectangle 6"/>
          <p:cNvSpPr>
            <a:spLocks noChangeArrowheads="1"/>
          </p:cNvSpPr>
          <p:nvPr/>
        </p:nvSpPr>
        <p:spPr bwMode="auto">
          <a:xfrm>
            <a:off x="4422775" y="0"/>
            <a:ext cx="298450" cy="366713"/>
          </a:xfrm>
          <a:prstGeom prst="rect">
            <a:avLst/>
          </a:prstGeom>
          <a:noFill/>
          <a:ln w="9525">
            <a:noFill/>
            <a:miter lim="800000"/>
            <a:headEnd/>
            <a:tailEnd/>
          </a:ln>
          <a:effectLst/>
        </p:spPr>
        <p:txBody>
          <a:bodyPr wrap="none" anchor="ctr">
            <a:spAutoFit/>
          </a:bodyPr>
          <a:lstStyle/>
          <a:p>
            <a:pPr algn="ctr"/>
            <a:r>
              <a:rPr lang="pl-PL">
                <a:latin typeface="Constantia" pitchFamily="18" charset="0"/>
              </a:rPr>
              <a:t>  </a:t>
            </a:r>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r>
              <a:rPr lang="pl-PL" sz="2300" dirty="0" smtClean="0"/>
              <a:t>W ramach gimnazjalnego projektu edukacyjnego uczestniczyliśmy w filmowym projekcie „Patrz i zmieniaj”. Oglądaliśmy ciekawe filmy dokumentalne z pakietu CEO, m. in. „Most nad Wadi”. Film opowiada o tym, jak w  2004 roku grupa arabskich i żydowskich rodziców zdecydowała się stworzyć wspólnie dwunarodową, dwujęzyczną szkołę dla swoich dzieci.  Napotkali wiele problemów, ale szkoła nadal funkcjonuje. To piękna lekcja tolerancji. Zainteresowała nas ta tematyka. Stąd ta prezentacja, poprzedzona przeprowadzeniem  przez nas ankiety, wśród uczniów  klas drugich naszej szkoły. Zachęcamy do przeanalizowania wyników.</a:t>
            </a:r>
          </a:p>
        </p:txBody>
      </p:sp>
      <p:sp>
        <p:nvSpPr>
          <p:cNvPr id="3" name="Tytuł 2"/>
          <p:cNvSpPr>
            <a:spLocks noGrp="1"/>
          </p:cNvSpPr>
          <p:nvPr>
            <p:ph type="title"/>
          </p:nvPr>
        </p:nvSpPr>
        <p:spPr>
          <a:xfrm>
            <a:off x="457200" y="0"/>
            <a:ext cx="8229600" cy="1371600"/>
          </a:xfrm>
        </p:spPr>
        <p:txBody>
          <a:bodyPr>
            <a:normAutofit/>
          </a:bodyPr>
          <a:lstStyle/>
          <a:p>
            <a:r>
              <a:rPr lang="pl-PL" sz="3800" dirty="0" smtClean="0"/>
              <a:t>Skąd nasze zainteresowanie tą tematyką?</a:t>
            </a:r>
            <a:endParaRPr lang="pl-PL" sz="3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bwMode="auto">
          <a:noFill/>
          <a:ln w="9525"/>
        </p:spPr>
        <p:txBody>
          <a:bodyPr wrap="square" lIns="91440" tIns="45720" rIns="91440" bIns="45720" numCol="1" compatLnSpc="1">
            <a:prstTxWarp prst="textNoShape">
              <a:avLst/>
            </a:prstTxWarp>
          </a:bodyPr>
          <a:lstStyle/>
          <a:p>
            <a:pPr algn="ctr"/>
            <a:r>
              <a:rPr lang="pl-PL" smtClean="0">
                <a:ln>
                  <a:noFill/>
                </a:ln>
                <a:effectLst/>
                <a:latin typeface="Arial" charset="0"/>
              </a:rPr>
              <a:t>„Most nad Wadi”</a:t>
            </a:r>
          </a:p>
        </p:txBody>
      </p:sp>
      <p:sp>
        <p:nvSpPr>
          <p:cNvPr id="34819" name="Rectangle 3"/>
          <p:cNvSpPr>
            <a:spLocks noGrp="1"/>
          </p:cNvSpPr>
          <p:nvPr>
            <p:ph type="body" idx="1"/>
          </p:nvPr>
        </p:nvSpPr>
        <p:spPr>
          <a:xfrm>
            <a:off x="457200" y="1447800"/>
            <a:ext cx="8229600" cy="4678363"/>
          </a:xfrm>
        </p:spPr>
        <p:txBody>
          <a:bodyPr/>
          <a:lstStyle/>
          <a:p>
            <a:pPr algn="just"/>
            <a:r>
              <a:rPr lang="pl-PL" sz="2400" dirty="0" smtClean="0">
                <a:latin typeface="Arial" charset="0"/>
              </a:rPr>
              <a:t>Konflikt izraelsko-palestyński od lat dzieli Żydów i Arabów. Powstanie szkoły, takiej jak ta, w Wadi, jest dobrym zwiastunem w relacjach dla obu nacji. Możliwe, że jest nawet wielkim krokiem ku wprowadzeniu pokojowych relacji. Na pewno jest to dość śmiałe przedsięwzięcie na tle obecnych wydarzeń. W filmie zawarto wypowiedź chłopca, mającego pójść do szkoły, który mówi, że tam (tj. w szkole) są Żydzi i nie jest bezpiecznie. Początkowo dzieciom towarzyszy więc </a:t>
            </a:r>
            <a:r>
              <a:rPr lang="pl-PL" sz="2400" dirty="0" smtClean="0">
                <a:latin typeface="Arial" charset="0"/>
              </a:rPr>
              <a:t>strach. </a:t>
            </a:r>
            <a:r>
              <a:rPr lang="pl-PL" sz="2400" dirty="0" smtClean="0">
                <a:latin typeface="Arial" charset="0"/>
              </a:rPr>
              <a:t>W</a:t>
            </a:r>
            <a:r>
              <a:rPr lang="pl-PL" sz="2400" dirty="0" smtClean="0">
                <a:latin typeface="Arial" charset="0"/>
              </a:rPr>
              <a:t> </a:t>
            </a:r>
            <a:r>
              <a:rPr lang="pl-PL" sz="2400" dirty="0" smtClean="0">
                <a:latin typeface="Arial" charset="0"/>
              </a:rPr>
              <a:t>szkole będą uczyły się sobie ufać, a zaufanie tworzy między ludźmi więź, która jest początkiem przyjacielskich stosunków.</a:t>
            </a:r>
            <a:r>
              <a:rPr lang="pl-PL" sz="2400" dirty="0" smtClean="0"/>
              <a:t> </a:t>
            </a:r>
          </a:p>
        </p:txBody>
      </p:sp>
    </p:spTree>
  </p:cSld>
  <p:clrMapOvr>
    <a:masterClrMapping/>
  </p:clrMapOvr>
  <p:transition spd="med">
    <p:split orient="ver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5" name="Picture 5" descr="most_nad_wadi"/>
          <p:cNvPicPr>
            <a:picLocks noChangeAspect="1" noChangeArrowheads="1"/>
          </p:cNvPicPr>
          <p:nvPr/>
        </p:nvPicPr>
        <p:blipFill>
          <a:blip r:embed="rId2" cstate="print"/>
          <a:srcRect/>
          <a:stretch>
            <a:fillRect/>
          </a:stretch>
        </p:blipFill>
        <p:spPr bwMode="auto">
          <a:xfrm>
            <a:off x="755650" y="1412875"/>
            <a:ext cx="7705725" cy="5086350"/>
          </a:xfrm>
          <a:prstGeom prst="rect">
            <a:avLst/>
          </a:prstGeom>
          <a:noFill/>
        </p:spPr>
      </p:pic>
      <p:sp>
        <p:nvSpPr>
          <p:cNvPr id="35846" name="Text Box 6"/>
          <p:cNvSpPr txBox="1">
            <a:spLocks noChangeArrowheads="1"/>
          </p:cNvSpPr>
          <p:nvPr/>
        </p:nvSpPr>
        <p:spPr bwMode="auto">
          <a:xfrm>
            <a:off x="323850" y="476250"/>
            <a:ext cx="8569325" cy="830997"/>
          </a:xfrm>
          <a:prstGeom prst="rect">
            <a:avLst/>
          </a:prstGeom>
          <a:noFill/>
          <a:ln w="9525">
            <a:noFill/>
            <a:miter lim="800000"/>
            <a:headEnd/>
            <a:tailEnd/>
          </a:ln>
          <a:effectLst/>
        </p:spPr>
        <p:txBody>
          <a:bodyPr>
            <a:spAutoFit/>
          </a:bodyPr>
          <a:lstStyle/>
          <a:p>
            <a:pPr algn="ctr">
              <a:spcBef>
                <a:spcPct val="50000"/>
              </a:spcBef>
            </a:pPr>
            <a:r>
              <a:rPr lang="pl-PL" sz="2400" b="1" dirty="0"/>
              <a:t>Dwaj koledzy ze „Szkoły nad Wadi” </a:t>
            </a:r>
            <a:r>
              <a:rPr lang="pl-PL" sz="2400" b="1" dirty="0" smtClean="0"/>
              <a:t>- różnego pochodzenia, wiary i kultury.</a:t>
            </a:r>
            <a:endParaRPr lang="pl-PL" sz="2400" b="1" dirty="0"/>
          </a:p>
        </p:txBody>
      </p:sp>
    </p:spTree>
  </p:cSld>
  <p:clrMapOvr>
    <a:masterClrMapping/>
  </p:clrMapOvr>
  <p:transition spd="med">
    <p:cover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pole tekstowe 3"/>
          <p:cNvSpPr txBox="1">
            <a:spLocks noChangeArrowheads="1"/>
          </p:cNvSpPr>
          <p:nvPr/>
        </p:nvSpPr>
        <p:spPr bwMode="auto">
          <a:xfrm>
            <a:off x="785813" y="642938"/>
            <a:ext cx="7786687" cy="369887"/>
          </a:xfrm>
          <a:prstGeom prst="rect">
            <a:avLst/>
          </a:prstGeom>
          <a:noFill/>
          <a:ln w="9525">
            <a:noFill/>
            <a:miter lim="800000"/>
            <a:headEnd/>
            <a:tailEnd/>
          </a:ln>
        </p:spPr>
        <p:txBody>
          <a:bodyPr>
            <a:spAutoFit/>
          </a:bodyPr>
          <a:lstStyle/>
          <a:p>
            <a:r>
              <a:rPr lang="pl-PL" dirty="0">
                <a:latin typeface="Constantia" pitchFamily="18" charset="0"/>
              </a:rPr>
              <a:t>Oto wyniki ankiety przeprowadzonej </a:t>
            </a:r>
            <a:r>
              <a:rPr lang="pl-PL" dirty="0" smtClean="0">
                <a:latin typeface="Constantia" pitchFamily="18" charset="0"/>
              </a:rPr>
              <a:t>wśród uczniów </a:t>
            </a:r>
            <a:r>
              <a:rPr lang="pl-PL" dirty="0">
                <a:latin typeface="Constantia" pitchFamily="18" charset="0"/>
              </a:rPr>
              <a:t>naszej szkoły:</a:t>
            </a:r>
          </a:p>
        </p:txBody>
      </p:sp>
      <p:graphicFrame>
        <p:nvGraphicFramePr>
          <p:cNvPr id="8195" name="Wykres 4"/>
          <p:cNvGraphicFramePr>
            <a:graphicFrameLocks/>
          </p:cNvGraphicFramePr>
          <p:nvPr/>
        </p:nvGraphicFramePr>
        <p:xfrm>
          <a:off x="1285875" y="1143000"/>
          <a:ext cx="6548438" cy="4603750"/>
        </p:xfrm>
        <a:graphic>
          <a:graphicData uri="http://schemas.openxmlformats.org/presentationml/2006/ole">
            <p:oleObj spid="_x0000_s8195" r:id="rId3" imgW="6547671" imgH="4608975" progId="Excel.Sheet.8">
              <p:embed/>
            </p:oleObj>
          </a:graphicData>
        </a:graphic>
      </p:graphicFrame>
    </p:spTree>
  </p:cSld>
  <p:clrMapOvr>
    <a:masterClrMapping/>
  </p:clrMapOvr>
  <p:transition spd="med">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ymbol zastępczy zawartości 1"/>
          <p:cNvSpPr>
            <a:spLocks noGrp="1"/>
          </p:cNvSpPr>
          <p:nvPr>
            <p:ph idx="1"/>
          </p:nvPr>
        </p:nvSpPr>
        <p:spPr>
          <a:xfrm>
            <a:off x="457200" y="500063"/>
            <a:ext cx="8229600" cy="5595937"/>
          </a:xfrm>
        </p:spPr>
        <p:txBody>
          <a:bodyPr/>
          <a:lstStyle/>
          <a:p>
            <a:r>
              <a:rPr lang="pl-PL" dirty="0" smtClean="0"/>
              <a:t>Jak było widać na poprzednim slajdzie ankietowani  mieli do dyspozycji 6 odpowiedzi:</a:t>
            </a:r>
          </a:p>
          <a:p>
            <a:pPr>
              <a:buFont typeface="Wingdings 2" pitchFamily="18" charset="2"/>
              <a:buNone/>
            </a:pPr>
            <a:r>
              <a:rPr lang="pl-PL" dirty="0" smtClean="0"/>
              <a:t>	- 2 odpowiedzi negatywne;</a:t>
            </a:r>
          </a:p>
          <a:p>
            <a:pPr>
              <a:buFont typeface="Wingdings 2" pitchFamily="18" charset="2"/>
              <a:buNone/>
            </a:pPr>
            <a:r>
              <a:rPr lang="pl-PL" dirty="0" smtClean="0"/>
              <a:t>	- 2 odpowiedzi pozytywne;</a:t>
            </a:r>
          </a:p>
          <a:p>
            <a:pPr>
              <a:buFont typeface="Wingdings 2" pitchFamily="18" charset="2"/>
              <a:buNone/>
            </a:pPr>
            <a:r>
              <a:rPr lang="pl-PL" dirty="0" smtClean="0"/>
              <a:t>	- 1 odpowiedź neutralna;</a:t>
            </a:r>
          </a:p>
          <a:p>
            <a:pPr>
              <a:buFont typeface="Wingdings 2" pitchFamily="18" charset="2"/>
              <a:buNone/>
            </a:pPr>
            <a:r>
              <a:rPr lang="pl-PL" dirty="0" smtClean="0"/>
              <a:t>	- 1 odpowiedź swobodnego wyboru.</a:t>
            </a:r>
          </a:p>
          <a:p>
            <a:pPr>
              <a:buFont typeface="Wingdings 2" pitchFamily="18" charset="2"/>
              <a:buNone/>
            </a:pPr>
            <a:endParaRPr lang="pl-PL" dirty="0" smtClean="0"/>
          </a:p>
          <a:p>
            <a:pPr algn="just"/>
            <a:r>
              <a:rPr lang="pl-PL" dirty="0" smtClean="0"/>
              <a:t>Nikt nie wybrał odpowiedzi swobodnego wyboru ani odpowiedzi negatywnych. Dobrze to świadczy </a:t>
            </a:r>
            <a:br>
              <a:rPr lang="pl-PL" dirty="0" smtClean="0"/>
            </a:br>
            <a:r>
              <a:rPr lang="pl-PL" dirty="0" smtClean="0"/>
              <a:t>o uczniach z naszej szkoły. Mamy nadzieję, że w prawdziwym życiu postąpią tak samo. </a:t>
            </a:r>
            <a:r>
              <a:rPr lang="pl-PL" dirty="0" smtClean="0">
                <a:sym typeface="Wingdings" pitchFamily="2" charset="2"/>
              </a:rPr>
              <a:t></a:t>
            </a:r>
            <a:endParaRPr lang="pl-PL" dirty="0" smtClean="0"/>
          </a:p>
        </p:txBody>
      </p:sp>
    </p:spTree>
  </p:cSld>
  <p:clrMapOvr>
    <a:masterClrMapping/>
  </p:clrMapOvr>
  <p:transition spd="med">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Symbol zastępczy zawartości 3"/>
          <p:cNvGraphicFramePr>
            <a:graphicFrameLocks noGrp="1"/>
          </p:cNvGraphicFramePr>
          <p:nvPr>
            <p:ph idx="1"/>
          </p:nvPr>
        </p:nvGraphicFramePr>
        <p:xfrm>
          <a:off x="500034" y="928670"/>
          <a:ext cx="8229600" cy="4667264"/>
        </p:xfrm>
        <a:graphic>
          <a:graphicData uri="http://schemas.openxmlformats.org/presentationml/2006/ole">
            <p:oleObj spid="_x0000_s10242" r:id="rId3" imgW="8230313" imgH="4572396" progId="Excel.Sheet.8">
              <p:embed/>
            </p:oleObj>
          </a:graphicData>
        </a:graphic>
      </p:graphicFrame>
    </p:spTree>
  </p:cSld>
  <p:clrMapOvr>
    <a:masterClrMapping/>
  </p:clrMapOvr>
  <p:transition spd="med">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153</TotalTime>
  <Words>584</Words>
  <Application>Microsoft Office PowerPoint</Application>
  <PresentationFormat>Pokaz na ekranie (4:3)</PresentationFormat>
  <Paragraphs>45</Paragraphs>
  <Slides>20</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20</vt:i4>
      </vt:variant>
    </vt:vector>
  </HeadingPairs>
  <TitlesOfParts>
    <vt:vector size="22" baseType="lpstr">
      <vt:lpstr>Papier</vt:lpstr>
      <vt:lpstr>Microsoft Office Excel 97-2003 Worksheet</vt:lpstr>
      <vt:lpstr>Tolerancja a Konflikt</vt:lpstr>
      <vt:lpstr>Slajd 2</vt:lpstr>
      <vt:lpstr>Slajd 3</vt:lpstr>
      <vt:lpstr>Skąd nasze zainteresowanie tą tematyką?</vt:lpstr>
      <vt:lpstr>„Most nad Wadi”</vt:lpstr>
      <vt:lpstr>Slajd 6</vt:lpstr>
      <vt:lpstr>Slajd 7</vt:lpstr>
      <vt:lpstr>Slajd 8</vt:lpstr>
      <vt:lpstr>Slajd 9</vt:lpstr>
      <vt:lpstr>Slajd 10</vt:lpstr>
      <vt:lpstr>Slajd 11</vt:lpstr>
      <vt:lpstr>Slajd 12</vt:lpstr>
      <vt:lpstr>Slajd 13</vt:lpstr>
      <vt:lpstr>Slajd 14</vt:lpstr>
      <vt:lpstr>Definicje – sprawdzamy  u źródeł naszą wiedzę …    okazuje się, że nie jest źle, wiedzę teoretyczną mamy, trzeba ją tylko zastosować  w naszym codziennym życiu!</vt:lpstr>
      <vt:lpstr>Slajd 16</vt:lpstr>
      <vt:lpstr>Slajd 17</vt:lpstr>
      <vt:lpstr>Slajd 18</vt:lpstr>
      <vt:lpstr>Slajd 19</vt:lpstr>
      <vt:lpstr>Slajd 20</vt:lpstr>
    </vt:vector>
  </TitlesOfParts>
  <Company>Dom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Tolerancja a Konflikt</dc:title>
  <dc:creator>Poliki</dc:creator>
  <cp:lastModifiedBy>Bartek</cp:lastModifiedBy>
  <cp:revision>14</cp:revision>
  <dcterms:created xsi:type="dcterms:W3CDTF">2012-02-02T08:57:52Z</dcterms:created>
  <dcterms:modified xsi:type="dcterms:W3CDTF">2012-02-19T19:38:29Z</dcterms:modified>
</cp:coreProperties>
</file>