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8" r:id="rId3"/>
    <p:sldId id="279" r:id="rId4"/>
    <p:sldId id="280" r:id="rId5"/>
    <p:sldId id="314" r:id="rId6"/>
    <p:sldId id="336" r:id="rId7"/>
    <p:sldId id="316" r:id="rId8"/>
    <p:sldId id="334" r:id="rId9"/>
    <p:sldId id="335" r:id="rId10"/>
    <p:sldId id="318" r:id="rId11"/>
    <p:sldId id="337" r:id="rId12"/>
    <p:sldId id="320" r:id="rId13"/>
    <p:sldId id="351" r:id="rId14"/>
    <p:sldId id="352" r:id="rId15"/>
    <p:sldId id="354" r:id="rId16"/>
    <p:sldId id="353" r:id="rId17"/>
    <p:sldId id="338" r:id="rId18"/>
    <p:sldId id="312" r:id="rId19"/>
    <p:sldId id="284" r:id="rId20"/>
    <p:sldId id="339" r:id="rId21"/>
    <p:sldId id="340" r:id="rId22"/>
    <p:sldId id="287" r:id="rId23"/>
    <p:sldId id="288" r:id="rId24"/>
    <p:sldId id="289" r:id="rId25"/>
    <p:sldId id="290" r:id="rId26"/>
    <p:sldId id="291" r:id="rId27"/>
    <p:sldId id="292" r:id="rId28"/>
    <p:sldId id="341" r:id="rId29"/>
    <p:sldId id="294" r:id="rId30"/>
    <p:sldId id="295" r:id="rId31"/>
    <p:sldId id="297" r:id="rId32"/>
    <p:sldId id="298" r:id="rId33"/>
    <p:sldId id="299" r:id="rId34"/>
    <p:sldId id="342" r:id="rId35"/>
    <p:sldId id="302" r:id="rId36"/>
    <p:sldId id="303" r:id="rId37"/>
    <p:sldId id="304" r:id="rId38"/>
    <p:sldId id="305" r:id="rId39"/>
    <p:sldId id="283" r:id="rId40"/>
    <p:sldId id="313" r:id="rId41"/>
    <p:sldId id="323" r:id="rId42"/>
    <p:sldId id="343" r:id="rId43"/>
    <p:sldId id="344" r:id="rId44"/>
    <p:sldId id="350" r:id="rId45"/>
    <p:sldId id="345" r:id="rId46"/>
    <p:sldId id="346" r:id="rId47"/>
    <p:sldId id="347" r:id="rId48"/>
    <p:sldId id="348" r:id="rId49"/>
    <p:sldId id="306" r:id="rId50"/>
    <p:sldId id="329" r:id="rId51"/>
    <p:sldId id="307" r:id="rId52"/>
    <p:sldId id="349" r:id="rId53"/>
    <p:sldId id="308" r:id="rId54"/>
    <p:sldId id="309" r:id="rId55"/>
    <p:sldId id="310" r:id="rId56"/>
    <p:sldId id="332" r:id="rId57"/>
    <p:sldId id="331" r:id="rId58"/>
    <p:sldId id="355" r:id="rId59"/>
    <p:sldId id="278" r:id="rId6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2C2C2"/>
    <a:srgbClr val="00CC00"/>
    <a:srgbClr val="F8FD39"/>
    <a:srgbClr val="D60093"/>
    <a:srgbClr val="000066"/>
    <a:srgbClr val="FFFF99"/>
    <a:srgbClr val="F0B762"/>
    <a:srgbClr val="800000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86408" autoAdjust="0"/>
  </p:normalViewPr>
  <p:slideViewPr>
    <p:cSldViewPr>
      <p:cViewPr>
        <p:scale>
          <a:sx n="100" d="100"/>
          <a:sy n="100" d="100"/>
        </p:scale>
        <p:origin x="-58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9"/>
  <c:chart>
    <c:title>
      <c:tx>
        <c:rich>
          <a:bodyPr/>
          <a:lstStyle/>
          <a:p>
            <a:pPr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1.Gdzie chciałbyś/chciałabyś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wybrać się na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wakacje?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6.9566906896118608E-2"/>
          <c:y val="0.16656523458177885"/>
          <c:w val="0.92148003804354062"/>
          <c:h val="0.70402839227014058"/>
        </c:manualLayout>
      </c:layout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Gdzie Pan/Pani chciaby/chciałaby wybrać się na urlop?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W kraju</c:v>
                </c:pt>
                <c:pt idx="1">
                  <c:v>Za granicą</c:v>
                </c:pt>
                <c:pt idx="2">
                  <c:v>Pozostać w domu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0.43000000000000016</c:v>
                </c:pt>
                <c:pt idx="1">
                  <c:v>0.25</c:v>
                </c:pt>
                <c:pt idx="2">
                  <c:v>0.35000000000000014</c:v>
                </c:pt>
              </c:numCache>
            </c:numRef>
          </c:val>
        </c:ser>
        <c:shape val="box"/>
        <c:axId val="108688512"/>
        <c:axId val="108690048"/>
        <c:axId val="116440576"/>
      </c:bar3DChart>
      <c:catAx>
        <c:axId val="1086885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08690048"/>
        <c:crosses val="autoZero"/>
        <c:auto val="1"/>
        <c:lblAlgn val="ctr"/>
        <c:lblOffset val="100"/>
      </c:catAx>
      <c:valAx>
        <c:axId val="10869004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08688512"/>
        <c:crosses val="autoZero"/>
        <c:crossBetween val="between"/>
      </c:valAx>
      <c:serAx>
        <c:axId val="116440576"/>
        <c:scaling>
          <c:orientation val="minMax"/>
        </c:scaling>
        <c:delete val="1"/>
        <c:axPos val="b"/>
        <c:tickLblPos val="none"/>
        <c:crossAx val="108690048"/>
        <c:crosses val="autoZero"/>
      </c:serAx>
    </c:plotArea>
    <c:plotVisOnly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Jakim środkiem transportu zamierza Pan/Pani wyjechać na urlop?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0.17469003435406241"/>
                  <c:y val="1.914830469445620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/>
                      <a:t>4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3.0196701119660465E-2"/>
                  <c:y val="-0.1534729968990189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8.1138539712757918E-2"/>
                  <c:y val="-0.1379021290961232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0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0.15953084074703502"/>
                  <c:y val="2.2558468609632379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9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8.2895683853590849E-2"/>
                  <c:y val="0.1743627421143669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0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Arkusz1!$A$2:$A$6</c:f>
              <c:strCache>
                <c:ptCount val="5"/>
                <c:pt idx="0">
                  <c:v>samochód</c:v>
                </c:pt>
                <c:pt idx="1">
                  <c:v>autobus</c:v>
                </c:pt>
                <c:pt idx="2">
                  <c:v>statek</c:v>
                </c:pt>
                <c:pt idx="3">
                  <c:v>samolot</c:v>
                </c:pt>
                <c:pt idx="4">
                  <c:v>piesze wędrówki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44</c:v>
                </c:pt>
                <c:pt idx="1">
                  <c:v>7</c:v>
                </c:pt>
                <c:pt idx="2">
                  <c:v>10</c:v>
                </c:pt>
                <c:pt idx="3">
                  <c:v>29</c:v>
                </c:pt>
                <c:pt idx="4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936097094329926"/>
          <c:y val="0.20548890417444848"/>
          <c:w val="0.24039978333939363"/>
          <c:h val="0.7784756227952576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9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6.Czy korzystasz z ofert biura podróży?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6.8337735201139324E-2"/>
          <c:y val="0.15454629269587369"/>
          <c:w val="0.92058997017794875"/>
          <c:h val="0.53650194560000852"/>
        </c:manualLayout>
      </c:layout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Tak</c:v>
                </c:pt>
                <c:pt idx="1">
                  <c:v>Nie</c:v>
                </c:pt>
                <c:pt idx="2">
                  <c:v>Nigdy</c:v>
                </c:pt>
                <c:pt idx="3">
                  <c:v>Czasem</c:v>
                </c:pt>
                <c:pt idx="4">
                  <c:v>Korzstałam/em kilka razy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0.17</c:v>
                </c:pt>
                <c:pt idx="1">
                  <c:v>0.4</c:v>
                </c:pt>
                <c:pt idx="2">
                  <c:v>0.12000000000000002</c:v>
                </c:pt>
                <c:pt idx="3">
                  <c:v>0.23</c:v>
                </c:pt>
                <c:pt idx="4">
                  <c:v>0.11</c:v>
                </c:pt>
              </c:numCache>
            </c:numRef>
          </c:val>
        </c:ser>
        <c:shape val="box"/>
        <c:axId val="129794048"/>
        <c:axId val="129795584"/>
        <c:axId val="129774912"/>
      </c:bar3DChart>
      <c:catAx>
        <c:axId val="1297940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9795584"/>
        <c:crosses val="autoZero"/>
        <c:auto val="1"/>
        <c:lblAlgn val="ctr"/>
        <c:lblOffset val="100"/>
      </c:catAx>
      <c:valAx>
        <c:axId val="12979558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9794048"/>
        <c:crosses val="autoZero"/>
        <c:crossBetween val="between"/>
      </c:valAx>
      <c:serAx>
        <c:axId val="129774912"/>
        <c:scaling>
          <c:orientation val="minMax"/>
        </c:scaling>
        <c:delete val="1"/>
        <c:axPos val="b"/>
        <c:tickLblPos val="none"/>
        <c:crossAx val="129795584"/>
        <c:crosses val="autoZero"/>
      </c:serAx>
    </c:plotArea>
    <c:plotVisOnly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Czy korzysta Pan/Pani z ofert biura podróży?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6286870360510189E-2"/>
          <c:y val="5.4240646958519823E-2"/>
        </c:manualLayout>
      </c:layout>
    </c:title>
    <c:plotArea>
      <c:layout>
        <c:manualLayout>
          <c:layoutTarget val="inner"/>
          <c:xMode val="edge"/>
          <c:yMode val="edge"/>
          <c:x val="9.8868949298693137E-2"/>
          <c:y val="0.27360402220010405"/>
          <c:w val="0.51003403782584755"/>
          <c:h val="0.60676463120661173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8.7262508683048426E-2"/>
                  <c:y val="0.1569401868739782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0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0.11525075619743939"/>
                  <c:y val="-0.1970467676097919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/>
                      <a:t>2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.11694938405817508"/>
                  <c:y val="-7.120900053066145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0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0.13207509308128629"/>
                  <c:y val="6.0866974813334709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6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8.2900810585703505E-2"/>
                  <c:y val="0.1459185514757629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2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Arkusz1!$A$2:$A$6</c:f>
              <c:strCache>
                <c:ptCount val="5"/>
                <c:pt idx="0">
                  <c:v>tak</c:v>
                </c:pt>
                <c:pt idx="1">
                  <c:v>nie</c:v>
                </c:pt>
                <c:pt idx="2">
                  <c:v>nigdy</c:v>
                </c:pt>
                <c:pt idx="3">
                  <c:v>czasami</c:v>
                </c:pt>
                <c:pt idx="4">
                  <c:v>korzystałem/am kilka razy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20</c:v>
                </c:pt>
                <c:pt idx="1">
                  <c:v>42</c:v>
                </c:pt>
                <c:pt idx="2">
                  <c:v>10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492358591950653"/>
          <c:y val="0.18973495756310083"/>
          <c:w val="0.25994298610919758"/>
          <c:h val="0.76274201418585408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9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7.Z jakich</a:t>
            </a:r>
            <a:r>
              <a:rPr lang="pl-P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obiektów zakwaterowania korzystasz?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6.6245128947936618E-2"/>
          <c:y val="0.14264832929011204"/>
          <c:w val="0.91545239732272898"/>
          <c:h val="0.42761894615357832"/>
        </c:manualLayout>
      </c:layout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Hotel</c:v>
                </c:pt>
                <c:pt idx="1">
                  <c:v>Pensjonat</c:v>
                </c:pt>
                <c:pt idx="2">
                  <c:v>Domek letniskowy</c:v>
                </c:pt>
                <c:pt idx="3">
                  <c:v>Pole namiotowe</c:v>
                </c:pt>
                <c:pt idx="4">
                  <c:v>Zakwaterowanie u rodziny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0.48000000000000015</c:v>
                </c:pt>
                <c:pt idx="1">
                  <c:v>0.18000000000000008</c:v>
                </c:pt>
                <c:pt idx="2">
                  <c:v>0.11</c:v>
                </c:pt>
                <c:pt idx="3">
                  <c:v>0.13</c:v>
                </c:pt>
                <c:pt idx="4">
                  <c:v>0.15000000000000008</c:v>
                </c:pt>
              </c:numCache>
            </c:numRef>
          </c:val>
        </c:ser>
        <c:shape val="box"/>
        <c:axId val="108598784"/>
        <c:axId val="108600320"/>
        <c:axId val="129860480"/>
      </c:bar3DChart>
      <c:catAx>
        <c:axId val="10859878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08600320"/>
        <c:crosses val="autoZero"/>
        <c:auto val="1"/>
        <c:lblAlgn val="ctr"/>
        <c:lblOffset val="100"/>
      </c:catAx>
      <c:valAx>
        <c:axId val="10860032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08598784"/>
        <c:crosses val="autoZero"/>
        <c:crossBetween val="between"/>
      </c:valAx>
      <c:serAx>
        <c:axId val="129860480"/>
        <c:scaling>
          <c:orientation val="minMax"/>
        </c:scaling>
        <c:delete val="1"/>
        <c:axPos val="b"/>
        <c:tickLblPos val="none"/>
        <c:crossAx val="108600320"/>
        <c:crosses val="autoZero"/>
      </c:serAx>
      <c:spPr>
        <a:ln>
          <a:solidFill>
            <a:schemeClr val="bg1"/>
          </a:solidFill>
        </a:ln>
      </c:spPr>
    </c:plotArea>
    <c:plotVisOnly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7. Z jakich obiektów zakwaterowania Pan/Pani korzysta?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340484606679965E-2"/>
          <c:y val="4.583334586432247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0.16417176522442617"/>
                  <c:y val="9.9509531408520729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4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4.8298148199549862E-2"/>
                  <c:y val="-0.1945721769937047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6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.12723548696700282"/>
                  <c:y val="-4.178981707747906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0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0.11018198596778327"/>
                  <c:y val="8.823821310099873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8.6753791759844046E-2"/>
                  <c:y val="0.14837553269234821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2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Arkusz1!$A$2:$A$6</c:f>
              <c:strCache>
                <c:ptCount val="5"/>
                <c:pt idx="0">
                  <c:v>hotel</c:v>
                </c:pt>
                <c:pt idx="1">
                  <c:v>pensjonat</c:v>
                </c:pt>
                <c:pt idx="2">
                  <c:v>domek letniskowy</c:v>
                </c:pt>
                <c:pt idx="3">
                  <c:v>pole namiotowe</c:v>
                </c:pt>
                <c:pt idx="4">
                  <c:v>zakwaterowanie u rodziny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20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564971110497351"/>
          <c:y val="0.15043502581885004"/>
          <c:w val="0.30369680242299318"/>
          <c:h val="0.83293360831925733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9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8.Jaką kwotę</a:t>
            </a:r>
            <a:r>
              <a:rPr lang="pl-P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planujesz przeznaczyć na tegoroczne wakacje?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7.3569241098815102E-2"/>
          <c:y val="0.18945900597939297"/>
          <c:w val="0.91272916740907373"/>
          <c:h val="0.72704732368918312"/>
        </c:manualLayout>
      </c:layout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Poniżej 1000</c:v>
                </c:pt>
                <c:pt idx="1">
                  <c:v>1000 - 3000</c:v>
                </c:pt>
                <c:pt idx="2">
                  <c:v>Powyżej 3000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0.18000000000000008</c:v>
                </c:pt>
                <c:pt idx="1">
                  <c:v>0.52</c:v>
                </c:pt>
                <c:pt idx="2">
                  <c:v>0.29000000000000015</c:v>
                </c:pt>
              </c:numCache>
            </c:numRef>
          </c:val>
        </c:ser>
        <c:shape val="box"/>
        <c:axId val="130034688"/>
        <c:axId val="130036480"/>
        <c:axId val="129861376"/>
      </c:bar3DChart>
      <c:catAx>
        <c:axId val="13003468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30036480"/>
        <c:crosses val="autoZero"/>
        <c:auto val="1"/>
        <c:lblAlgn val="ctr"/>
        <c:lblOffset val="100"/>
      </c:catAx>
      <c:valAx>
        <c:axId val="13003648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30034688"/>
        <c:crosses val="autoZero"/>
        <c:crossBetween val="between"/>
      </c:valAx>
      <c:serAx>
        <c:axId val="129861376"/>
        <c:scaling>
          <c:orientation val="minMax"/>
        </c:scaling>
        <c:delete val="1"/>
        <c:axPos val="b"/>
        <c:tickLblPos val="none"/>
        <c:crossAx val="130036480"/>
        <c:crosses val="autoZero"/>
      </c:serAx>
    </c:plotArea>
    <c:plotVisOnly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Jaką kwotę Pan/Pani planuje przeznaczyć na tegoroczny urlop?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0.12915903167763026"/>
                  <c:y val="0.19100053792899338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2800" b="1" dirty="0"/>
                      <a:t>5</a:t>
                    </a:r>
                    <a:r>
                      <a:rPr lang="pl-PL" sz="2800" b="1" dirty="0"/>
                      <a:t>%</a:t>
                    </a:r>
                    <a:endParaRPr lang="en-US" sz="28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3111021894475336E-2"/>
                  <c:y val="-0.20022781992776953"/>
                </c:manualLayout>
              </c:layout>
              <c:tx>
                <c:rich>
                  <a:bodyPr/>
                  <a:lstStyle/>
                  <a:p>
                    <a:r>
                      <a:rPr lang="en-US" sz="2800" b="1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2800" b="1"/>
                      <a:t>0</a:t>
                    </a:r>
                    <a:r>
                      <a:rPr lang="pl-PL" sz="2800" b="1"/>
                      <a:t>%</a:t>
                    </a:r>
                    <a:endParaRPr lang="en-US" sz="2800" b="1"/>
                  </a:p>
                </c:rich>
              </c:tx>
              <c:showVal val="1"/>
            </c:dLbl>
            <c:dLbl>
              <c:idx val="2"/>
              <c:layout>
                <c:manualLayout>
                  <c:x val="0.15723291471721348"/>
                  <c:y val="0.17195305219711063"/>
                </c:manualLayout>
              </c:layout>
              <c:tx>
                <c:rich>
                  <a:bodyPr/>
                  <a:lstStyle/>
                  <a:p>
                    <a:r>
                      <a:rPr lang="en-US" sz="2800" b="1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2800" b="1"/>
                      <a:t>5</a:t>
                    </a:r>
                    <a:r>
                      <a:rPr lang="pl-PL" sz="2800" b="1"/>
                      <a:t>%</a:t>
                    </a:r>
                    <a:endParaRPr lang="en-US" sz="2800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poniżej 1000</c:v>
                </c:pt>
                <c:pt idx="1">
                  <c:v> 1000 - 3000</c:v>
                </c:pt>
                <c:pt idx="2">
                  <c:v>powyżej 3000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252351126640264"/>
          <c:y val="0.24373831406525745"/>
          <c:w val="0.2771441042745289"/>
          <c:h val="0.712980933821399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9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9.Z</a:t>
            </a:r>
            <a:r>
              <a:rPr lang="pl-P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jakiego źródła czerpiesz informacje na temat potencjalnego miejsca wyjazdu?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Rodzina</c:v>
                </c:pt>
                <c:pt idx="1">
                  <c:v>Znajomi</c:v>
                </c:pt>
                <c:pt idx="2">
                  <c:v>Internet</c:v>
                </c:pt>
                <c:pt idx="3">
                  <c:v>Biuro podróży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</c:v>
                </c:pt>
                <c:pt idx="2">
                  <c:v>0.47000000000000008</c:v>
                </c:pt>
                <c:pt idx="3">
                  <c:v>0.17</c:v>
                </c:pt>
                <c:pt idx="4">
                  <c:v>0.13</c:v>
                </c:pt>
              </c:numCache>
            </c:numRef>
          </c:val>
        </c:ser>
        <c:shape val="box"/>
        <c:axId val="130163456"/>
        <c:axId val="130164992"/>
        <c:axId val="130060736"/>
      </c:bar3DChart>
      <c:catAx>
        <c:axId val="13016345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30164992"/>
        <c:crosses val="autoZero"/>
        <c:auto val="1"/>
        <c:lblAlgn val="ctr"/>
        <c:lblOffset val="100"/>
      </c:catAx>
      <c:valAx>
        <c:axId val="1301649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30163456"/>
        <c:crosses val="autoZero"/>
        <c:crossBetween val="between"/>
      </c:valAx>
      <c:serAx>
        <c:axId val="130060736"/>
        <c:scaling>
          <c:orientation val="minMax"/>
        </c:scaling>
        <c:delete val="1"/>
        <c:axPos val="b"/>
        <c:tickLblPos val="none"/>
        <c:crossAx val="130164992"/>
        <c:crosses val="autoZero"/>
      </c:serAx>
    </c:plotArea>
    <c:plotVisOnly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Z jakiego zródła Pan/Pani czerpie informacje na temat potencjalnego miejsca wyjazdu?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8456790123456832E-2"/>
          <c:y val="5.666592600822133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5.3937503651185402E-2"/>
                  <c:y val="0.157275772931306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pl-PL" sz="2400" b="1" dirty="0"/>
                      <a:t>%</a:t>
                    </a:r>
                    <a:endParaRPr lang="en-US" sz="24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3842607359781894"/>
                  <c:y val="7.2132711815374007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2400" b="1"/>
                      <a:t>9</a:t>
                    </a:r>
                    <a:r>
                      <a:rPr lang="pl-PL" sz="2400" b="1"/>
                      <a:t>%</a:t>
                    </a:r>
                    <a:endParaRPr lang="en-US" sz="2400" b="1"/>
                  </a:p>
                </c:rich>
              </c:tx>
              <c:showVal val="1"/>
            </c:dLbl>
            <c:dLbl>
              <c:idx val="2"/>
              <c:layout>
                <c:manualLayout>
                  <c:x val="2.6094986999446981E-2"/>
                  <c:y val="-0.20539488787480101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sz="2400" b="1"/>
                      <a:t>6</a:t>
                    </a:r>
                    <a:r>
                      <a:rPr lang="pl-PL" sz="2400" b="1"/>
                      <a:t>%</a:t>
                    </a:r>
                    <a:endParaRPr lang="en-US" sz="2400" b="1"/>
                  </a:p>
                </c:rich>
              </c:tx>
              <c:showVal val="1"/>
            </c:dLbl>
            <c:dLbl>
              <c:idx val="3"/>
              <c:layout>
                <c:manualLayout>
                  <c:x val="0.13316463379240484"/>
                  <c:y val="8.0519004824696525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2400" b="1"/>
                      <a:t>6</a:t>
                    </a:r>
                    <a:r>
                      <a:rPr lang="pl-PL" sz="2400" b="1"/>
                      <a:t>%</a:t>
                    </a:r>
                    <a:endParaRPr lang="en-US" sz="2400" b="1"/>
                  </a:p>
                </c:rich>
              </c:tx>
              <c:showVal val="1"/>
            </c:dLbl>
            <c:dLbl>
              <c:idx val="4"/>
              <c:layout>
                <c:manualLayout>
                  <c:x val="5.4213084475551739E-2"/>
                  <c:y val="0.1427581610892389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2400" b="1"/>
                      <a:t>0</a:t>
                    </a:r>
                    <a:r>
                      <a:rPr lang="pl-PL" sz="2400" b="1"/>
                      <a:t>%</a:t>
                    </a:r>
                    <a:endParaRPr lang="en-US" sz="2400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Arkusz1!$A$2:$A$6</c:f>
              <c:strCache>
                <c:ptCount val="5"/>
                <c:pt idx="0">
                  <c:v>rodzina</c:v>
                </c:pt>
                <c:pt idx="1">
                  <c:v>znajomi</c:v>
                </c:pt>
                <c:pt idx="2">
                  <c:v>internet</c:v>
                </c:pt>
                <c:pt idx="3">
                  <c:v>Biuro podróży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9</c:v>
                </c:pt>
                <c:pt idx="1">
                  <c:v>19</c:v>
                </c:pt>
                <c:pt idx="2">
                  <c:v>46</c:v>
                </c:pt>
                <c:pt idx="3">
                  <c:v>16</c:v>
                </c:pt>
                <c:pt idx="4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9760344852792222"/>
          <c:y val="0.18304940414532048"/>
          <c:w val="0.23873913197845562"/>
          <c:h val="0.8140480789869070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9"/>
  <c:chart>
    <c:title>
      <c:tx>
        <c:rich>
          <a:bodyPr/>
          <a:lstStyle/>
          <a:p>
            <a:pPr>
              <a:defRPr/>
            </a:pPr>
            <a:r>
              <a:rPr lang="pl-PL"/>
              <a:t>10.Jakie czynniki decydują o wyborze miejsca docelowego?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Arkusz1!$A$2:$A$7</c:f>
              <c:strCache>
                <c:ptCount val="6"/>
                <c:pt idx="0">
                  <c:v>Wybór rodziny</c:v>
                </c:pt>
                <c:pt idx="1">
                  <c:v>Środki finansowe</c:v>
                </c:pt>
                <c:pt idx="2">
                  <c:v>Chęć spełnienia marzeń</c:v>
                </c:pt>
                <c:pt idx="3">
                  <c:v>Odległość</c:v>
                </c:pt>
                <c:pt idx="4">
                  <c:v>Środek transportu</c:v>
                </c:pt>
                <c:pt idx="5">
                  <c:v>Inne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0.27</c:v>
                </c:pt>
                <c:pt idx="2">
                  <c:v>0.28000000000000008</c:v>
                </c:pt>
                <c:pt idx="3">
                  <c:v>0.1</c:v>
                </c:pt>
                <c:pt idx="4">
                  <c:v>9.0000000000000024E-2</c:v>
                </c:pt>
                <c:pt idx="5">
                  <c:v>0.26</c:v>
                </c:pt>
              </c:numCache>
            </c:numRef>
          </c:val>
        </c:ser>
        <c:shape val="box"/>
        <c:axId val="130246912"/>
        <c:axId val="130252800"/>
        <c:axId val="130187712"/>
      </c:bar3DChart>
      <c:catAx>
        <c:axId val="130246912"/>
        <c:scaling>
          <c:orientation val="minMax"/>
        </c:scaling>
        <c:axPos val="b"/>
        <c:tickLblPos val="nextTo"/>
        <c:crossAx val="130252800"/>
        <c:crosses val="autoZero"/>
        <c:auto val="1"/>
        <c:lblAlgn val="ctr"/>
        <c:lblOffset val="100"/>
      </c:catAx>
      <c:valAx>
        <c:axId val="130252800"/>
        <c:scaling>
          <c:orientation val="minMax"/>
        </c:scaling>
        <c:axPos val="l"/>
        <c:majorGridlines/>
        <c:numFmt formatCode="0%" sourceLinked="1"/>
        <c:tickLblPos val="nextTo"/>
        <c:crossAx val="130246912"/>
        <c:crosses val="autoZero"/>
        <c:crossBetween val="between"/>
      </c:valAx>
      <c:serAx>
        <c:axId val="130187712"/>
        <c:scaling>
          <c:orientation val="minMax"/>
        </c:scaling>
        <c:delete val="1"/>
        <c:axPos val="b"/>
        <c:tickLblPos val="none"/>
        <c:crossAx val="130252800"/>
        <c:crosses val="autoZero"/>
      </c:serAx>
      <c:spPr>
        <a:ln>
          <a:solidFill>
            <a:schemeClr val="bg1"/>
          </a:solidFill>
        </a:ln>
      </c:spPr>
    </c:plotArea>
    <c:plotVisOnly val="1"/>
  </c:chart>
  <c:spPr>
    <a:ln>
      <a:solidFill>
        <a:schemeClr val="bg1"/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Gdzie Pan/Pani chciałby/aby wybrać się na urlop?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0.1373282363091709"/>
                  <c:y val="0.1618454935377108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pl-PL">
                        <a:latin typeface="Times New Roman" pitchFamily="18" charset="0"/>
                        <a:cs typeface="Times New Roman" pitchFamily="18" charset="0"/>
                      </a:rPr>
                      <a:t>30%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8.9965033706460251E-2"/>
                  <c:y val="-0.1943274916282479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pl-PL">
                        <a:latin typeface="Times New Roman" pitchFamily="18" charset="0"/>
                        <a:cs typeface="Times New Roman" pitchFamily="18" charset="0"/>
                      </a:rPr>
                      <a:t>48%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12364313365181279"/>
                  <c:y val="0.1792851914975800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pl-PL">
                        <a:latin typeface="Times New Roman" pitchFamily="18" charset="0"/>
                        <a:cs typeface="Times New Roman" pitchFamily="18" charset="0"/>
                      </a:rPr>
                      <a:t>22%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0.11651043330432606"/>
                  <c:y val="8.487076019630003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omic Sans MS" pitchFamily="66" charset="0"/>
                      </a:rPr>
                      <a:t>5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7.0692908206539784E-2"/>
                  <c:y val="0.1230348539149192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omic Sans MS" pitchFamily="66" charset="0"/>
                      </a:rPr>
                      <a:t>5</a:t>
                    </a:r>
                    <a:r>
                      <a:rPr lang="pl-PL"/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Comic Sans MS" pitchFamily="66" charset="0"/>
                  </a:defRPr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Arkusz1!$A$2:$A$6</c:f>
              <c:strCache>
                <c:ptCount val="3"/>
                <c:pt idx="0">
                  <c:v>Polska</c:v>
                </c:pt>
                <c:pt idx="1">
                  <c:v>za granicą</c:v>
                </c:pt>
                <c:pt idx="2">
                  <c:v>dom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30</c:v>
                </c:pt>
                <c:pt idx="1">
                  <c:v>48</c:v>
                </c:pt>
                <c:pt idx="2">
                  <c:v>22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6040513318226701"/>
          <c:y val="0.17593204513224062"/>
          <c:w val="0.31461837568708029"/>
          <c:h val="0.80546593819473145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Jakie czynniki decydują o wyborze miejsca dolelowego?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539681320811838"/>
          <c:y val="1.490444723669202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0.10303424912330014"/>
                  <c:y val="0.1802212835256503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4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0.1638997076778457"/>
                  <c:y val="-4.152914686691684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9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8.67512738318542E-2"/>
                  <c:y val="-0.193596555260472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3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9.6303023035869725E-2"/>
                  <c:y val="-5.529381447077646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0.10914506307864429"/>
                  <c:y val="-2.477809337079847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0.12420245527590394"/>
                  <c:y val="0.1380862961041302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6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Arkusz1!$A$2:$A$7</c:f>
              <c:strCache>
                <c:ptCount val="6"/>
                <c:pt idx="0">
                  <c:v>wybór rodziny</c:v>
                </c:pt>
                <c:pt idx="1">
                  <c:v>środki finansowe</c:v>
                </c:pt>
                <c:pt idx="2">
                  <c:v>chęć spełnienia marzeń</c:v>
                </c:pt>
                <c:pt idx="3">
                  <c:v>odległośc</c:v>
                </c:pt>
                <c:pt idx="4">
                  <c:v>środek transportu</c:v>
                </c:pt>
                <c:pt idx="5">
                  <c:v>inne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14</c:v>
                </c:pt>
                <c:pt idx="1">
                  <c:v>29</c:v>
                </c:pt>
                <c:pt idx="2">
                  <c:v>23</c:v>
                </c:pt>
                <c:pt idx="3">
                  <c:v>4</c:v>
                </c:pt>
                <c:pt idx="4">
                  <c:v>4</c:v>
                </c:pt>
                <c:pt idx="5">
                  <c:v>26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666151473365764"/>
          <c:y val="0.20809014178393345"/>
          <c:w val="0.26191950439056266"/>
          <c:h val="0.7919098463713937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9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2.W</a:t>
            </a:r>
            <a:r>
              <a:rPr lang="pl-P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jaki sposób zamierzasz spędzić tegoroczne wakacje?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  <c:spPr>
        <a:ln>
          <a:solidFill>
            <a:schemeClr val="bg1"/>
          </a:solidFill>
        </a:ln>
      </c:spPr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Arkusz1!$A$2:$A$5</c:f>
              <c:strCache>
                <c:ptCount val="4"/>
                <c:pt idx="0">
                  <c:v>Odpoczynek</c:v>
                </c:pt>
                <c:pt idx="1">
                  <c:v>Rorywka</c:v>
                </c:pt>
                <c:pt idx="2">
                  <c:v>Wjazd z rodziną</c:v>
                </c:pt>
                <c:pt idx="3">
                  <c:v>Wyjazd zorganizowany przez biuro podróży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0.25</c:v>
                </c:pt>
                <c:pt idx="1">
                  <c:v>0.56000000000000005</c:v>
                </c:pt>
                <c:pt idx="2">
                  <c:v>0.21000000000000008</c:v>
                </c:pt>
                <c:pt idx="3">
                  <c:v>4.0000000000000022E-2</c:v>
                </c:pt>
              </c:numCache>
            </c:numRef>
          </c:val>
        </c:ser>
        <c:shape val="box"/>
        <c:axId val="83505920"/>
        <c:axId val="83507456"/>
        <c:axId val="120201664"/>
      </c:bar3DChart>
      <c:catAx>
        <c:axId val="835059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83507456"/>
        <c:crosses val="autoZero"/>
        <c:auto val="1"/>
        <c:lblAlgn val="ctr"/>
        <c:lblOffset val="100"/>
      </c:catAx>
      <c:valAx>
        <c:axId val="835074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83505920"/>
        <c:crosses val="autoZero"/>
        <c:crossBetween val="between"/>
      </c:valAx>
      <c:serAx>
        <c:axId val="120201664"/>
        <c:scaling>
          <c:orientation val="minMax"/>
        </c:scaling>
        <c:delete val="1"/>
        <c:axPos val="b"/>
        <c:tickLblPos val="none"/>
        <c:crossAx val="83507456"/>
        <c:crosses val="autoZero"/>
      </c:serAx>
    </c:plotArea>
    <c:plotVisOnly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2.W jaki sposób Pan/Pani zamierza spędzić tegoroczny urlop?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0.1482283505243982"/>
                  <c:y val="0.1303070494694703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9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0.13399347952736981"/>
                  <c:y val="-0.167205085178756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8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.16599942140970741"/>
                  <c:y val="-9.822809639127691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/>
                      <a:t>1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6.0065197718052916E-2"/>
                  <c:y val="0.1354849461170982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2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Arkusz1!$A$2:$A$5</c:f>
              <c:strCache>
                <c:ptCount val="4"/>
                <c:pt idx="0">
                  <c:v>odpoczynek</c:v>
                </c:pt>
                <c:pt idx="1">
                  <c:v>rozrywka</c:v>
                </c:pt>
                <c:pt idx="2">
                  <c:v>wyjazd z rodziną</c:v>
                </c:pt>
                <c:pt idx="3">
                  <c:v>wyjazd zorganizowany przez biuro podróży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29</c:v>
                </c:pt>
                <c:pt idx="1">
                  <c:v>18</c:v>
                </c:pt>
                <c:pt idx="2">
                  <c:v>41</c:v>
                </c:pt>
                <c:pt idx="3">
                  <c:v>12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02721704060933"/>
          <c:y val="0.17288416366435475"/>
          <c:w val="0.35459077531690436"/>
          <c:h val="0.7871411278376475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9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3.Gdzie spędzisz wakacje?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cat>
            <c:strRef>
              <c:f>Arkusz1!$A$2:$A$5</c:f>
              <c:strCache>
                <c:ptCount val="4"/>
                <c:pt idx="0">
                  <c:v>W domu</c:v>
                </c:pt>
                <c:pt idx="1">
                  <c:v>Nad jeziorem</c:v>
                </c:pt>
                <c:pt idx="2">
                  <c:v>W górach</c:v>
                </c:pt>
                <c:pt idx="3">
                  <c:v>Za granicą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0.18000000000000008</c:v>
                </c:pt>
                <c:pt idx="1">
                  <c:v>0.25</c:v>
                </c:pt>
                <c:pt idx="2">
                  <c:v>0.14000000000000001</c:v>
                </c:pt>
                <c:pt idx="3">
                  <c:v>0.51</c:v>
                </c:pt>
              </c:numCache>
            </c:numRef>
          </c:val>
        </c:ser>
        <c:shape val="box"/>
        <c:axId val="122030336"/>
        <c:axId val="122040320"/>
        <c:axId val="122036672"/>
      </c:bar3DChart>
      <c:catAx>
        <c:axId val="12203033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2040320"/>
        <c:crosses val="autoZero"/>
        <c:auto val="1"/>
        <c:lblAlgn val="ctr"/>
        <c:lblOffset val="100"/>
      </c:catAx>
      <c:valAx>
        <c:axId val="122040320"/>
        <c:scaling>
          <c:orientation val="minMax"/>
        </c:scaling>
        <c:axPos val="l"/>
        <c:majorGridlines/>
        <c:numFmt formatCode="0%" sourceLinked="1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2030336"/>
        <c:crosses val="autoZero"/>
        <c:crossBetween val="between"/>
      </c:valAx>
      <c:serAx>
        <c:axId val="122036672"/>
        <c:scaling>
          <c:orientation val="minMax"/>
        </c:scaling>
        <c:delete val="1"/>
        <c:axPos val="b"/>
        <c:tickLblPos val="none"/>
        <c:crossAx val="122040320"/>
        <c:crosses val="autoZero"/>
      </c:serAx>
    </c:plotArea>
    <c:plotVisOnly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3.Gdzie spędzi Pan/Pani urlop?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796793600150703"/>
          <c:y val="3.055527300827987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0.10369274702516111"/>
                  <c:y val="0.1586245862310717"/>
                </c:manualLayout>
              </c:layout>
              <c:tx>
                <c:rich>
                  <a:bodyPr/>
                  <a:lstStyle/>
                  <a:p>
                    <a:r>
                      <a:rPr lang="pl-PL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pl-PL"/>
                      <a:t>4%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0.18053066995156639"/>
                  <c:y val="-4.123922169381616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0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5.5153944679302326E-2"/>
                  <c:y val="-0.21297384029110941"/>
                </c:manualLayout>
              </c:layout>
              <c:tx>
                <c:rich>
                  <a:bodyPr/>
                  <a:lstStyle/>
                  <a:p>
                    <a:r>
                      <a:rPr lang="pl-PL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pl-PL"/>
                      <a:t>8%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0.14793546017923326"/>
                  <c:y val="6.3050249814377124E-2"/>
                </c:manualLayout>
              </c:layout>
              <c:tx>
                <c:rich>
                  <a:bodyPr/>
                  <a:lstStyle/>
                  <a:p>
                    <a:r>
                      <a:rPr lang="pl-PL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pl-PL"/>
                      <a:t>8%</a:t>
                    </a:r>
                    <a:endParaRPr lang="en-US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</c:dLbls>
          <c:cat>
            <c:strRef>
              <c:f>Arkusz1!$A$2:$A$5</c:f>
              <c:strCache>
                <c:ptCount val="4"/>
                <c:pt idx="0">
                  <c:v>w domu</c:v>
                </c:pt>
                <c:pt idx="1">
                  <c:v>nad jeziorem</c:v>
                </c:pt>
                <c:pt idx="2">
                  <c:v>w górach</c:v>
                </c:pt>
                <c:pt idx="3">
                  <c:v>za granicą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18</c:v>
                </c:pt>
                <c:pt idx="3">
                  <c:v>38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527083333333714"/>
          <c:y val="0.20147987670783321"/>
          <c:w val="0.29968706597222389"/>
          <c:h val="0.71297282622324565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9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Wakacje zamierzasz spędzić z: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927144847153745"/>
          <c:y val="4.1642749571035288E-2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6.338968935710701E-2"/>
          <c:y val="0.112413142562219"/>
          <c:w val="0.91978827596903112"/>
          <c:h val="0.79627298795211099"/>
        </c:manualLayout>
      </c:layout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Rodziną</c:v>
                </c:pt>
                <c:pt idx="1">
                  <c:v>Znajomymi</c:v>
                </c:pt>
                <c:pt idx="2">
                  <c:v>Samotnie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0.43000000000000016</c:v>
                </c:pt>
                <c:pt idx="1">
                  <c:v>0.54</c:v>
                </c:pt>
                <c:pt idx="2">
                  <c:v>6.0000000000000026E-2</c:v>
                </c:pt>
              </c:numCache>
            </c:numRef>
          </c:val>
        </c:ser>
        <c:shape val="box"/>
        <c:axId val="122158464"/>
        <c:axId val="122160256"/>
        <c:axId val="122147264"/>
      </c:bar3DChart>
      <c:catAx>
        <c:axId val="1221584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2160256"/>
        <c:crosses val="autoZero"/>
        <c:auto val="1"/>
        <c:lblAlgn val="ctr"/>
        <c:lblOffset val="100"/>
      </c:catAx>
      <c:valAx>
        <c:axId val="1221602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2158464"/>
        <c:crosses val="autoZero"/>
        <c:crossBetween val="between"/>
      </c:valAx>
      <c:serAx>
        <c:axId val="122147264"/>
        <c:scaling>
          <c:orientation val="minMax"/>
        </c:scaling>
        <c:delete val="1"/>
        <c:axPos val="b"/>
        <c:tickLblPos val="none"/>
        <c:crossAx val="122160256"/>
        <c:crosses val="autoZero"/>
      </c:serAx>
    </c:plotArea>
    <c:plotVisOnly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Swój urlop zamierza Pan/Pani spędzić z 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133640914249393"/>
          <c:y val="0.10725159666943913"/>
        </c:manualLayout>
      </c:layout>
    </c:title>
    <c:plotArea>
      <c:layout>
        <c:manualLayout>
          <c:layoutTarget val="inner"/>
          <c:xMode val="edge"/>
          <c:yMode val="edge"/>
          <c:x val="8.3116709388885546E-2"/>
          <c:y val="0.26725280164154452"/>
          <c:w val="0.50836408685537349"/>
          <c:h val="0.6252283068331090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0.15487129155950488"/>
                  <c:y val="1.8351939874548473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b="0" dirty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sz="2000" b="0" dirty="0"/>
                      <a:t>9</a:t>
                    </a:r>
                    <a:r>
                      <a:rPr lang="pl-PL" sz="2000" b="0" dirty="0"/>
                      <a:t>%</a:t>
                    </a:r>
                    <a:endParaRPr lang="en-US" sz="2000" b="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.14930116799068016"/>
                  <c:y val="-5.4370648006077403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b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sz="2000" b="0"/>
                      <a:t>3</a:t>
                    </a:r>
                    <a:r>
                      <a:rPr lang="pl-PL" sz="2000" b="0"/>
                      <a:t>%</a:t>
                    </a:r>
                    <a:endParaRPr lang="en-US" sz="2000" b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3.8472879960378271E-2"/>
                  <c:y val="0.1368629836925027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b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pl-PL" sz="2000" b="0"/>
                      <a:t>%</a:t>
                    </a:r>
                    <a:endParaRPr lang="en-US" sz="2000" b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z rodziną</c:v>
                </c:pt>
                <c:pt idx="1">
                  <c:v>ze znajomymi</c:v>
                </c:pt>
                <c:pt idx="2">
                  <c:v>samotnie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49</c:v>
                </c:pt>
                <c:pt idx="1">
                  <c:v>43</c:v>
                </c:pt>
                <c:pt idx="2">
                  <c:v>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011628044045552"/>
          <c:y val="0.22653074310320073"/>
          <c:w val="0.3505516227814876"/>
          <c:h val="0.6583810369983403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9"/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5.Jakim</a:t>
            </a:r>
            <a:r>
              <a:rPr lang="pl-P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środkiem transportu zamierzasz wyjechać na wakacje?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36450131233643"/>
          <c:y val="2.5000000000000001E-2"/>
        </c:manualLayout>
      </c:layout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Samochód</c:v>
                </c:pt>
                <c:pt idx="1">
                  <c:v>Autobus</c:v>
                </c:pt>
                <c:pt idx="2">
                  <c:v>Statek</c:v>
                </c:pt>
                <c:pt idx="3">
                  <c:v>Samolot</c:v>
                </c:pt>
                <c:pt idx="4">
                  <c:v>Piesze wędrówki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0.43000000000000016</c:v>
                </c:pt>
                <c:pt idx="1">
                  <c:v>0.15000000000000008</c:v>
                </c:pt>
                <c:pt idx="2">
                  <c:v>4.0000000000000022E-2</c:v>
                </c:pt>
                <c:pt idx="3">
                  <c:v>0.34</c:v>
                </c:pt>
                <c:pt idx="4">
                  <c:v>0.13</c:v>
                </c:pt>
              </c:numCache>
            </c:numRef>
          </c:val>
        </c:ser>
        <c:shape val="box"/>
        <c:axId val="129628416"/>
        <c:axId val="129630208"/>
        <c:axId val="129618368"/>
      </c:bar3DChart>
      <c:catAx>
        <c:axId val="12962841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9630208"/>
        <c:crosses val="autoZero"/>
        <c:auto val="1"/>
        <c:lblAlgn val="ctr"/>
        <c:lblOffset val="100"/>
      </c:catAx>
      <c:valAx>
        <c:axId val="12963020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9628416"/>
        <c:crosses val="autoZero"/>
        <c:crossBetween val="between"/>
      </c:valAx>
      <c:serAx>
        <c:axId val="129618368"/>
        <c:scaling>
          <c:orientation val="minMax"/>
        </c:scaling>
        <c:delete val="1"/>
        <c:axPos val="b"/>
        <c:tickLblPos val="none"/>
        <c:crossAx val="129630208"/>
        <c:crosses val="autoZero"/>
      </c:serAx>
      <c:spPr>
        <a:ln>
          <a:solidFill>
            <a:schemeClr val="bg1"/>
          </a:solidFill>
        </a:ln>
      </c:spPr>
    </c:plotArea>
    <c:plotVisOnly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2A6E-6AD9-4F18-B1E1-333A7E17A9EE}" type="datetimeFigureOut">
              <a:rPr lang="pl-PL" smtClean="0"/>
              <a:pPr/>
              <a:t>2011-12-22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CF54C-E8D2-4B05-8DCA-C433477409D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782D94-31C5-4C22-85A3-3053E63BB8C0}" type="slidenum">
              <a:rPr lang="pl-PL" smtClean="0"/>
              <a:pPr/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A7BD65-D65D-45E3-BB5F-7BEA86573813}" type="slidenum">
              <a:rPr lang="pl-PL" smtClean="0"/>
              <a:pPr/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621105-5E60-4FFF-8AC2-62FA6685FDB6}" type="slidenum">
              <a:rPr lang="pl-PL" smtClean="0"/>
              <a:pPr/>
              <a:t>59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81038"/>
            <a:ext cx="28575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500063"/>
            <a:ext cx="33115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l-PL">
                <a:latin typeface="Arial" charset="0"/>
              </a:rPr>
              <a:t/>
            </a:r>
            <a:br>
              <a:rPr lang="pl-PL">
                <a:latin typeface="Arial" charset="0"/>
              </a:rPr>
            </a:br>
            <a:endParaRPr lang="pl-PL">
              <a:latin typeface="Arial" charset="0"/>
            </a:endParaRPr>
          </a:p>
          <a:p>
            <a:pPr eaLnBrk="0" hangingPunct="0">
              <a:defRPr/>
            </a:pPr>
            <a:endParaRPr lang="pl-PL"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0" y="6215063"/>
            <a:ext cx="91440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l-PL" sz="1400" b="1" dirty="0" smtClean="0">
                <a:cs typeface="Times New Roman" pitchFamily="18" charset="0"/>
              </a:rPr>
              <a:t>Publikacja jest  współfinansowana przez Unię Europejską  w ramach środków Europejskiego Funduszu Społecznego</a:t>
            </a:r>
          </a:p>
          <a:p>
            <a:pPr algn="ctr">
              <a:defRPr/>
            </a:pPr>
            <a:r>
              <a:rPr lang="pl-PL" sz="1400" b="1" dirty="0" smtClean="0">
                <a:cs typeface="Times New Roman" pitchFamily="18" charset="0"/>
              </a:rPr>
              <a:t>Prezentacja jest dystrybuowana bezpłatnie</a:t>
            </a:r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1736725" y="1341438"/>
            <a:ext cx="571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pl-PL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 userDrawn="1"/>
        </p:nvSpPr>
        <p:spPr bwMode="auto">
          <a:xfrm>
            <a:off x="785813" y="1357313"/>
            <a:ext cx="7429500" cy="21859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pl-PL" sz="1600" b="1" dirty="0" smtClean="0">
              <a:cs typeface="Times New Roman" pitchFamily="18" charset="0"/>
            </a:endParaRPr>
          </a:p>
          <a:p>
            <a:pPr algn="ctr">
              <a:defRPr/>
            </a:pPr>
            <a:endParaRPr lang="pl-PL" sz="1600" b="1" dirty="0" smtClean="0">
              <a:cs typeface="Times New Roman" pitchFamily="18" charset="0"/>
            </a:endParaRPr>
          </a:p>
          <a:p>
            <a:pPr algn="ctr">
              <a:defRPr/>
            </a:pPr>
            <a:endParaRPr lang="pl-PL" sz="1600" b="1" dirty="0" smtClean="0">
              <a:cs typeface="Times New Roman" pitchFamily="18" charset="0"/>
            </a:endParaRPr>
          </a:p>
          <a:p>
            <a:pPr algn="ctr">
              <a:defRPr/>
            </a:pPr>
            <a:endParaRPr lang="pl-PL" sz="1600" b="1" dirty="0" smtClean="0">
              <a:cs typeface="Times New Roman" pitchFamily="18" charset="0"/>
            </a:endParaRPr>
          </a:p>
          <a:p>
            <a:pPr algn="ctr">
              <a:defRPr/>
            </a:pPr>
            <a:r>
              <a:rPr lang="pl-PL" b="1" dirty="0" smtClean="0">
                <a:cs typeface="Times New Roman" pitchFamily="18" charset="0"/>
              </a:rPr>
              <a:t>Projekt </a:t>
            </a:r>
          </a:p>
          <a:p>
            <a:pPr algn="ctr">
              <a:defRPr/>
            </a:pPr>
            <a:r>
              <a:rPr lang="pl-PL" b="1" dirty="0" smtClean="0">
                <a:cs typeface="Times New Roman" pitchFamily="18" charset="0"/>
              </a:rPr>
              <a:t>„Z FIZYKĄ, MATEMATYKĄ I PRZEDSIĘBIORCZOŚCIĄ ZDOBYWAMY ŚWIAT !!! ”  </a:t>
            </a:r>
            <a:br>
              <a:rPr lang="pl-PL" b="1" dirty="0" smtClean="0">
                <a:cs typeface="Times New Roman" pitchFamily="18" charset="0"/>
              </a:rPr>
            </a:br>
            <a:r>
              <a:rPr lang="pl-PL" b="1" dirty="0" smtClean="0">
                <a:cs typeface="Times New Roman" pitchFamily="18" charset="0"/>
              </a:rPr>
              <a:t>jest współfinansowany przez Unię Europejską  w ramach środków Europejskiego Funduszu Społecznego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0" y="5572125"/>
            <a:ext cx="9144000" cy="571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  <a:defRPr/>
            </a:pPr>
            <a:r>
              <a:rPr lang="pl-PL" sz="1400" b="1" dirty="0" smtClean="0">
                <a:latin typeface="+mn-lt"/>
                <a:cs typeface="+mn-cs"/>
              </a:rPr>
              <a:t>Program Operacyjny  Kapitał Ludzki 2007-2013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  <a:defRPr/>
            </a:pPr>
            <a:r>
              <a:rPr lang="pl-PL" sz="1400" b="1" dirty="0" smtClean="0">
                <a:latin typeface="+mn-lt"/>
                <a:cs typeface="+mn-cs"/>
              </a:rPr>
              <a:t>CZŁOWIEK – NAJLEPSZA INWESTYCJA</a:t>
            </a:r>
            <a:endParaRPr lang="pl-PL" sz="1400" dirty="0" smtClean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  <a:defRPr/>
            </a:pPr>
            <a:endParaRPr lang="pl-PL" dirty="0">
              <a:latin typeface="+mn-lt"/>
              <a:cs typeface="+mn-cs"/>
            </a:endParaRP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571875"/>
            <a:ext cx="33004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D29C-6565-4F05-A474-4FD9FC345FF5}" type="datetimeFigureOut">
              <a:rPr lang="pl-PL"/>
              <a:pPr>
                <a:defRPr/>
              </a:pPr>
              <a:t>2011-12-22</a:t>
            </a:fld>
            <a:endParaRPr lang="pl-PL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A0BC7-36B2-4EE5-B65A-4DCFAF75FDB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038" y="5597525"/>
            <a:ext cx="22399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/>
          <a:lstStyle>
            <a:lvl1pPr>
              <a:defRPr sz="28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b="1"/>
            </a:lvl1pPr>
            <a:lvl2pPr>
              <a:spcBef>
                <a:spcPts val="1200"/>
              </a:spcBef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2AC6-2BF9-451F-B77D-B5BFEFC6FACF}" type="datetimeFigureOut">
              <a:rPr lang="pl-PL"/>
              <a:pPr>
                <a:defRPr/>
              </a:pPr>
              <a:t>2011-12-22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9375-13B9-4B86-B5D3-AD827E9592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D52-564A-4A8A-A261-C5627CC43DE1}" type="datetimeFigureOut">
              <a:rPr lang="pl-PL" smtClean="0"/>
              <a:pPr/>
              <a:t>2011-12-22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DB97-DF94-43B5-9682-AA7E0F0140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07BA-2821-46D7-9EB9-F7160649B8CB}" type="datetimeFigureOut">
              <a:rPr lang="pl-PL" smtClean="0"/>
              <a:pPr/>
              <a:t>2011-12-22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AF67-442D-4606-908C-9DEAC37CEC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B76E8A-490A-453A-8A10-36A8F0FD6B9E}" type="datetimeFigureOut">
              <a:rPr lang="pl-PL"/>
              <a:pPr>
                <a:defRPr/>
              </a:pPr>
              <a:t>2011-12-22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B48DF3-76AF-48DB-BCF2-1A374655A4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poszkole.pl/strona/27500001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kacje.pl/" TargetMode="External"/><Relationship Id="rId2" Type="http://schemas.openxmlformats.org/officeDocument/2006/relationships/hyperlink" Target="http://www.tui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avelplanet.pl/" TargetMode="External"/><Relationship Id="rId4" Type="http://schemas.openxmlformats.org/officeDocument/2006/relationships/hyperlink" Target="http://www.wiadomosciturystyczne.pl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0486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600" b="1" dirty="0" smtClean="0">
                <a:effectLst>
                  <a:glow rad="63500">
                    <a:srgbClr val="D60093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Analiza SWOT wykorzystuje prosty schemat klasyfikacji, dzieląc wszystkie czynniki wpływające na obecną i przyszłą sytuację strategiczną przedsiębiorstwa według:</a:t>
            </a:r>
          </a:p>
          <a:p>
            <a:pPr algn="ctr">
              <a:buNone/>
            </a:pPr>
            <a:endParaRPr lang="pl-PL" sz="2600" b="1" dirty="0" smtClean="0">
              <a:effectLst>
                <a:glow rad="63500">
                  <a:srgbClr val="D60093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D60093"/>
              </a:buClr>
              <a:buFont typeface="+mj-lt"/>
              <a:buAutoNum type="arabicPeriod"/>
            </a:pPr>
            <a:r>
              <a:rPr lang="pl-PL" sz="21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100" b="1" dirty="0" smtClean="0">
                <a:latin typeface="Times New Roman" pitchFamily="18" charset="0"/>
                <a:cs typeface="Times New Roman" pitchFamily="18" charset="0"/>
              </a:rPr>
              <a:t>iejsca powstania -  na wewnętrzne i zewnętrzne,</a:t>
            </a:r>
          </a:p>
          <a:p>
            <a:pPr>
              <a:buClr>
                <a:srgbClr val="D60093"/>
              </a:buClr>
              <a:buFont typeface="+mj-lt"/>
              <a:buAutoNum type="arabicPeriod"/>
            </a:pPr>
            <a:r>
              <a:rPr lang="pl-PL" sz="2100" b="1" dirty="0" smtClean="0">
                <a:latin typeface="Times New Roman" pitchFamily="18" charset="0"/>
                <a:cs typeface="Times New Roman" pitchFamily="18" charset="0"/>
              </a:rPr>
              <a:t>Sposobu oddziaływania – na pozytywne i negatywne.</a:t>
            </a:r>
          </a:p>
          <a:p>
            <a:pPr>
              <a:buFont typeface="+mj-lt"/>
              <a:buAutoNum type="arabicPeriod"/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Ze skrzyżowania tych dwóch kryteriów powstają cztery grupy czynników:</a:t>
            </a:r>
          </a:p>
          <a:p>
            <a:pPr>
              <a:buClr>
                <a:srgbClr val="FFC000"/>
              </a:buClr>
              <a:buFont typeface="+mj-lt"/>
              <a:buAutoNum type="arabicPeriod"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Zewnętrzne pozytywne, czyli SZANSE,</a:t>
            </a:r>
          </a:p>
          <a:p>
            <a:pPr>
              <a:buClr>
                <a:srgbClr val="FFC000"/>
              </a:buClr>
              <a:buFont typeface="+mj-lt"/>
              <a:buAutoNum type="arabicPeriod"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Zewnętrzne negatywne, czyli  ZAGROŻENIA</a:t>
            </a:r>
          </a:p>
          <a:p>
            <a:pPr>
              <a:buClr>
                <a:srgbClr val="FFC000"/>
              </a:buClr>
              <a:buFont typeface="+mj-lt"/>
              <a:buAutoNum type="arabicPeriod"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Wewnętrzne pozytywne, czyli MOCNE STRONY  (Atuty)</a:t>
            </a:r>
          </a:p>
          <a:p>
            <a:pPr>
              <a:buClr>
                <a:srgbClr val="FFC000"/>
              </a:buClr>
              <a:buFont typeface="+mj-lt"/>
              <a:buAutoNum type="arabicPeriod"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Wewnętrzne negatywne, czyli SŁABE STRONY.</a:t>
            </a: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6581001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„Kompendium wiedzy marketingu”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E. Jerzyk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A . Kaniewska</a:t>
            </a: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8FD3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 celu zapoznania się  z funkcjonowaniem biura podróży postanowiłyśmy odwiedzić następujące placówki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8FD3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„</a:t>
            </a:r>
            <a:r>
              <a:rPr kumimoji="0" lang="pl-P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Magic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pl-P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Tour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 - Chojna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„Centrum podróży” - Szczecin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„Thomas Cook” Schwedt - ( Niemcy)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„IC – </a:t>
            </a:r>
            <a:r>
              <a:rPr kumimoji="0" lang="pl-P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Reiseech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 Schwedt - ( Niemcy)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Wizyta w tych biurach otworzyła nam oczy na specyfikę pracy, obsługę klienta, reklamę, współpracę z innymi instytucjami (ubezpieczenia, transport). Mogłyśmy się przyjrzeć jak jest wyposażony lokal i jak są eksponowane oferty.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836712"/>
          <a:ext cx="9144000" cy="5760639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1696064"/>
                <a:gridCol w="1843548"/>
                <a:gridCol w="1622323"/>
                <a:gridCol w="1991032"/>
                <a:gridCol w="1991033"/>
              </a:tblGrid>
              <a:tr h="907540">
                <a:tc>
                  <a:txBody>
                    <a:bodyPr/>
                    <a:lstStyle/>
                    <a:p>
                      <a:pPr algn="ctr"/>
                      <a:endParaRPr lang="pl-PL" sz="1600" b="0" i="0" dirty="0" smtClean="0">
                        <a:ln w="3175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600" b="0" i="0" dirty="0" smtClean="0">
                          <a:ln w="317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Biuro</a:t>
                      </a:r>
                      <a:r>
                        <a:rPr lang="pl-PL" sz="1600" b="0" i="0" baseline="0" dirty="0" smtClean="0">
                          <a:ln w="317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podróży</a:t>
                      </a:r>
                      <a:endParaRPr lang="pl-PL" sz="1600" b="0" i="0" dirty="0">
                        <a:ln w="3175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i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Thomas  Cook(Schwedt)</a:t>
                      </a:r>
                      <a:endParaRPr lang="pl-PL" sz="1600" b="0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i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Magic Tour (Chojna)</a:t>
                      </a:r>
                      <a:endParaRPr lang="pl-PL" sz="1600" b="0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i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Centrum Podróży (Szczecin)</a:t>
                      </a:r>
                      <a:endParaRPr lang="pl-PL" sz="1600" b="0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i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IC-</a:t>
                      </a:r>
                      <a:r>
                        <a:rPr lang="pl-PL" sz="1600" b="0" i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REISEECK (Schwedt)</a:t>
                      </a:r>
                      <a:endParaRPr lang="pl-PL" sz="1600" b="0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2526">
                <a:tc>
                  <a:txBody>
                    <a:bodyPr/>
                    <a:lstStyle/>
                    <a:p>
                      <a:pPr algn="ctr"/>
                      <a:r>
                        <a:rPr lang="pl-PL" sz="1600" b="0" i="0" dirty="0" smtClean="0">
                          <a:ln w="317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Rok </a:t>
                      </a:r>
                      <a:r>
                        <a:rPr lang="pl-PL" sz="1600" b="0" i="0" baseline="0" dirty="0" smtClean="0">
                          <a:ln w="317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powstania</a:t>
                      </a:r>
                      <a:endParaRPr lang="pl-PL" sz="1600" b="0" i="0" dirty="0">
                        <a:ln w="3175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1991 r.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 r.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2002 r.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 r.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72969">
                <a:tc>
                  <a:txBody>
                    <a:bodyPr/>
                    <a:lstStyle/>
                    <a:p>
                      <a:pPr algn="ctr"/>
                      <a:r>
                        <a:rPr lang="pl-PL" sz="1600" b="0" i="0" dirty="0" smtClean="0">
                          <a:ln w="317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Najczęściej wybierane</a:t>
                      </a:r>
                      <a:r>
                        <a:rPr lang="pl-PL" sz="1600" b="0" i="0" baseline="0" dirty="0" smtClean="0">
                          <a:ln w="317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oferty</a:t>
                      </a:r>
                      <a:endParaRPr lang="pl-PL" sz="1600" b="0" i="0" dirty="0">
                        <a:ln w="3175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Hiszpania, Grecja, Wyspy</a:t>
                      </a:r>
                      <a:r>
                        <a:rPr lang="pl-PL" sz="1600" b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kanaryjskie, Karaiby, polskie wybrzeże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Egipt,</a:t>
                      </a:r>
                      <a:r>
                        <a:rPr lang="pl-PL" sz="1600" b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Turcja, Tunezja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Turcja, Grecja, Hiszpania, Egipt, Tunezja,</a:t>
                      </a:r>
                      <a:r>
                        <a:rPr lang="pl-PL" sz="1600" b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Wyspy Kanaryjskie, Izrael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Wybrzeże bałtyckie, Chorwacja, Turcja,</a:t>
                      </a:r>
                      <a:r>
                        <a:rPr lang="pl-PL" sz="1600" b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Egipt, Grecja, Włochy, Hiszpania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82552">
                <a:tc>
                  <a:txBody>
                    <a:bodyPr/>
                    <a:lstStyle/>
                    <a:p>
                      <a:pPr algn="ctr"/>
                      <a:r>
                        <a:rPr lang="pl-PL" sz="1600" b="0" i="0" dirty="0" smtClean="0">
                          <a:ln w="317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Kwota najczęstszychwycieczek</a:t>
                      </a:r>
                      <a:r>
                        <a:rPr lang="pl-PL" sz="1600" b="0" i="0" baseline="0" dirty="0" smtClean="0">
                          <a:ln w="317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sz="1600" b="0" i="0" dirty="0" smtClean="0">
                          <a:ln w="317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tydz./os.</a:t>
                      </a:r>
                      <a:endParaRPr lang="pl-PL" sz="1600" b="0" i="0" dirty="0">
                        <a:ln w="3175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300 euro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 – 3000 zł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1700 zł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140-240 euro 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2526">
                <a:tc>
                  <a:txBody>
                    <a:bodyPr/>
                    <a:lstStyle/>
                    <a:p>
                      <a:pPr algn="ctr"/>
                      <a:r>
                        <a:rPr lang="pl-PL" sz="1600" b="0" i="0" dirty="0" smtClean="0">
                          <a:ln w="317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Najtańsza</a:t>
                      </a:r>
                      <a:r>
                        <a:rPr lang="pl-PL" sz="1600" b="0" i="0" baseline="0" dirty="0" smtClean="0">
                          <a:ln w="317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wycieczka</a:t>
                      </a:r>
                      <a:endParaRPr lang="pl-PL" sz="1600" b="0" i="0" dirty="0">
                        <a:ln w="3175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euro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999 zł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zł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euro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2526">
                <a:tc>
                  <a:txBody>
                    <a:bodyPr/>
                    <a:lstStyle/>
                    <a:p>
                      <a:pPr algn="ctr"/>
                      <a:r>
                        <a:rPr lang="pl-PL" sz="1600" b="0" i="0" dirty="0" smtClean="0">
                          <a:ln w="3175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Najdroższa wycieczka</a:t>
                      </a:r>
                      <a:endParaRPr lang="pl-PL" sz="1600" b="0" i="0" dirty="0">
                        <a:ln w="3175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Brak limitu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Brak</a:t>
                      </a:r>
                      <a:r>
                        <a:rPr lang="pl-PL" sz="1600" b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limitu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Brak limitu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Brak</a:t>
                      </a:r>
                      <a:r>
                        <a:rPr lang="pl-PL" sz="1600" b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limitu</a:t>
                      </a:r>
                      <a:endParaRPr lang="pl-PL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b="1" dirty="0" smtClean="0">
                <a:effectLst>
                  <a:glow rad="101600">
                    <a:srgbClr val="9900C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Porównanie ofert biur podróży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	Tabela nr 2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6581001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przeprowadzonych wywiadów.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Edytka\Desktop\SAM_1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600400" cy="4800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Edytka\Desktop\SAM_1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01008"/>
            <a:ext cx="4104118" cy="3078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Edytka\Desktop\SAM_1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2512">
            <a:off x="5619421" y="643928"/>
            <a:ext cx="3293857" cy="4391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3023320" y="40466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wizytą w „Centrum Podróży” w Szczecinie</a:t>
            </a:r>
            <a:endParaRPr lang="pl-PL" sz="2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699792" y="476672"/>
            <a:ext cx="6317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„Thomas Cook”</a:t>
            </a:r>
            <a:r>
              <a:rPr lang="pl-PL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i „IC – </a:t>
            </a:r>
            <a:r>
              <a:rPr lang="pl-PL" sz="2400" b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Reiseech</a:t>
            </a:r>
            <a:r>
              <a:rPr lang="pl-PL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pl-PL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 Schwedt</a:t>
            </a:r>
            <a:endParaRPr lang="pl-PL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Edytka\Desktop\SAM_1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24744"/>
            <a:ext cx="4536504" cy="34023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C:\Users\Edytka\Desktop\SAM_1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448272" cy="3264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Edytka\Desktop\SAM_1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2759968" cy="20699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C:\Users\Edytka\Desktop\SAM_11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653136"/>
            <a:ext cx="2471936" cy="18539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C:\Users\Edytka\Desktop\SAM_1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717032"/>
            <a:ext cx="3720074" cy="27900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Projekt\SAM_1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3312368" cy="4416491"/>
          </a:xfrm>
          <a:prstGeom prst="rect">
            <a:avLst/>
          </a:prstGeom>
          <a:noFill/>
        </p:spPr>
      </p:pic>
      <p:pic>
        <p:nvPicPr>
          <p:cNvPr id="1028" name="Picture 4" descr="F:\Projekt\SAM_1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3287350" cy="2465512"/>
          </a:xfrm>
          <a:prstGeom prst="rect">
            <a:avLst/>
          </a:prstGeom>
          <a:noFill/>
        </p:spPr>
      </p:pic>
      <p:pic>
        <p:nvPicPr>
          <p:cNvPr id="1026" name="Picture 2" descr="F:\Projekt\SAM_1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708920"/>
            <a:ext cx="2916324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ytka\Desktop\SAM_1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582144" cy="4776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Users\Edytka\Desktop\SAM_1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76872"/>
            <a:ext cx="4559829" cy="34198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4211960" y="764704"/>
            <a:ext cx="471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Zebrane foldery.</a:t>
            </a:r>
            <a:endParaRPr lang="pl-PL" sz="44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 bwMode="auto">
          <a:xfrm>
            <a:off x="395536" y="0"/>
            <a:ext cx="8388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Każde z odwiedzonych przez nas biur ma swoich stałych klientów. Okazuje się, że dla Niemców atrakcyjne są wycieczki do Polski, głównie do ośrodków SPA nad Morzem Bałtyckim. Ponad to zarówno w Polsce jaki  w Niemczech popularna jest Grecja, Hiszpania, Egipt, Turcja. Koszty wycieczek są bardzo zróżnicowane i wiadomo, że zależą głównie od środków transportu, miejsca docelowego, czasu pobytu i wielu innych czynników. Najdroższa wycieczka o jakiej słyszałyśmy to sprzedana w chojeńskim biurze podróży 10-dniowa podróż dla 4 osobowej rodziny na Karaiby, kosztowała 40000zł. (to był chyba ,,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full-wypas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,,)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47664" y="476672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Ankieta</a:t>
            </a:r>
            <a:endParaRPr lang="pl-PL" sz="9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83568" y="1844824"/>
            <a:ext cx="7918648" cy="410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all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Postanowiłyśmy przeprowadzić ankietę wśród 100 uczniów naszej szkoły oraz 100 dorosłych w naszej gminie , żeby zorientować się</a:t>
            </a:r>
            <a:r>
              <a:rPr kumimoji="0" lang="pl-PL" sz="2200" b="1" i="0" u="none" strike="noStrike" kern="1200" cap="all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w preferencjach naszej społeczności</a:t>
            </a:r>
            <a:r>
              <a:rPr kumimoji="0" lang="pl-PL" sz="2200" b="1" i="0" u="none" strike="noStrike" kern="1200" cap="all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Ankieta dotyczyła planów na urlop czy też wakacji w przypadku młodzieży.</a:t>
            </a:r>
            <a:br>
              <a:rPr kumimoji="0" lang="pl-PL" sz="2200" b="1" i="0" u="none" strike="noStrike" kern="1200" cap="all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pl-PL" sz="2200" b="1" i="0" u="none" strike="noStrike" kern="1200" cap="all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Na zadane pytania ankietowani odpowiedzieli następująco </a:t>
            </a:r>
            <a:r>
              <a:rPr kumimoji="0" lang="pl-PL" sz="2200" b="1" i="0" u="none" strike="noStrike" kern="1200" cap="all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:</a:t>
            </a:r>
            <a:endParaRPr kumimoji="0" lang="pl-PL" sz="2200" b="1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827584" y="908720"/>
          <a:ext cx="77048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04248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Uczniowie 							       Wykres nr 1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876800"/>
          </a:xfrm>
        </p:spPr>
        <p:txBody>
          <a:bodyPr/>
          <a:lstStyle/>
          <a:p>
            <a:r>
              <a:rPr lang="pl-PL" sz="2000" dirty="0" smtClean="0"/>
              <a:t>Nazwa szkoły:</a:t>
            </a:r>
          </a:p>
          <a:p>
            <a:r>
              <a:rPr lang="pl-PL" sz="2000" dirty="0" smtClean="0"/>
              <a:t>Gimnazjum im. Janusza Korczaka  w Chojnie</a:t>
            </a:r>
          </a:p>
          <a:p>
            <a:r>
              <a:rPr lang="pl-PL" sz="2000" dirty="0" smtClean="0"/>
              <a:t>ID grupy:</a:t>
            </a:r>
          </a:p>
          <a:p>
            <a:r>
              <a:rPr lang="pl-PL" sz="2000" dirty="0" smtClean="0"/>
              <a:t>98/2_P_G1</a:t>
            </a:r>
          </a:p>
          <a:p>
            <a:r>
              <a:rPr lang="pl-PL" sz="2000" dirty="0" smtClean="0"/>
              <a:t>Opiekun: Edyta Warda</a:t>
            </a:r>
          </a:p>
          <a:p>
            <a:r>
              <a:rPr lang="pl-PL" sz="2000" dirty="0" smtClean="0"/>
              <a:t>Kompetencja : Przedsiębiorczość</a:t>
            </a:r>
            <a:endParaRPr lang="pl-PL" sz="2000" dirty="0" smtClean="0"/>
          </a:p>
          <a:p>
            <a:r>
              <a:rPr lang="pl-PL" sz="2000" dirty="0" smtClean="0"/>
              <a:t>Temat projektowy : Tworzenie strategii marketingowej przedsiębiorstwa na przykładzie biura podróży</a:t>
            </a:r>
          </a:p>
          <a:p>
            <a:r>
              <a:rPr lang="pl-PL" sz="2000" dirty="0" smtClean="0"/>
              <a:t>Semestr/rok szkolny:</a:t>
            </a:r>
          </a:p>
          <a:p>
            <a:r>
              <a:rPr lang="pl-PL" sz="2000" dirty="0" smtClean="0"/>
              <a:t>Semestr IV   2011/2012 r.</a:t>
            </a:r>
          </a:p>
          <a:p>
            <a:endParaRPr lang="pl-PL" sz="2000" dirty="0" smtClean="0"/>
          </a:p>
          <a:p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827584" y="980728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645333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Dorośli 								     Diagram nr 1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683568" y="980728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Uczniowie 							       Wykres nr 2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645333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971600" y="764704"/>
          <a:ext cx="74168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Dorośli 								     Diagram nr 2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971600" y="836712"/>
          <a:ext cx="74888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Uczniowie 							       Wykres nr 3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1403648" y="836712"/>
          <a:ext cx="6795160" cy="5004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Dorośli 								     Diagram nr 3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827584" y="1124744"/>
          <a:ext cx="74888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Uczniowie 							       Wykres nr 4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683568" y="620688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Dorośli 								     Diagram nr 4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971600" y="836712"/>
          <a:ext cx="74888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Uczniowie 							       Wykres nr 5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1187624" y="836712"/>
          <a:ext cx="67687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Dorośli 								     Diagram nr 5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6453336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827584" y="836712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Uczniowie 							       Wykres nr 6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9906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Główny cel</a:t>
            </a:r>
            <a:endParaRPr lang="pl-PL" sz="54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76800"/>
          </a:xfrm>
        </p:spPr>
        <p:txBody>
          <a:bodyPr/>
          <a:lstStyle/>
          <a:p>
            <a:pPr algn="ctr"/>
            <a:endParaRPr lang="pl-PL" dirty="0" smtClean="0">
              <a:latin typeface="Comic Sans MS" pitchFamily="66" charset="0"/>
            </a:endParaRPr>
          </a:p>
          <a:p>
            <a:pPr algn="ctr"/>
            <a:r>
              <a:rPr lang="pl-PL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Celem prezentacji jest stworzenie biura podróży w naszym mieście (oczywiście „na niby”). Do pracy podeszłyśmy z zapałem, bo pomysł wydawał nam się ciekawy.</a:t>
            </a:r>
            <a:endParaRPr lang="pl-PL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1475656" y="548680"/>
          <a:ext cx="727280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Dorośli 								     Diagram nr 6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6453336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899592" y="764704"/>
          <a:ext cx="76328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Uczniowie 							       Wykres nr 7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/>
        </p:nvGraphicFramePr>
        <p:xfrm>
          <a:off x="1331640" y="764704"/>
          <a:ext cx="748883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Dorośli 								     Diagram nr 7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899592" y="836712"/>
          <a:ext cx="77768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Uczniowie 							       Wykres nr 8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971600" y="692696"/>
          <a:ext cx="770485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Dorośli 								     Diagram nr 8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6453336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971600" y="692696"/>
          <a:ext cx="74888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Uczniowie 							       Wykres nr 9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11560" y="620688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6453336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Dorośli 								     Diagram nr 9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1043608" y="908720"/>
          <a:ext cx="756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3336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Uczniowie 							     Wykres nr 10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1187624" y="908720"/>
          <a:ext cx="734481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Dorośli 								   Diagram nr 10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6453336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 na podstawie przeprowadzonej ankiety.</a:t>
            </a:r>
            <a:endParaRPr lang="pl-PL" sz="12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404664"/>
            <a:ext cx="835292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PODSUMOWANIE ANKIETY</a:t>
            </a:r>
          </a:p>
          <a:p>
            <a:pPr>
              <a:buFont typeface="Arial" pitchFamily="34" charset="0"/>
              <a:buChar char="•"/>
            </a:pPr>
            <a:endParaRPr 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Według ankiety większość dorosłych chciałoby wybrać się na urlop za granicę, natomiast uczniowie preferują wakacje w kraju.</a:t>
            </a:r>
          </a:p>
          <a:p>
            <a:pPr>
              <a:buFont typeface="Arial" pitchFamily="34" charset="0"/>
              <a:buChar char="•"/>
            </a:pPr>
            <a:endParaRPr lang="pl-PL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Ankietowani dorośli najczęściej planują spędzić urlop z rodziną,  uczniowie planowane wyjazdy wiążą z rozrywką.</a:t>
            </a:r>
          </a:p>
          <a:p>
            <a:pPr>
              <a:buFont typeface="Arial" pitchFamily="34" charset="0"/>
              <a:buChar char="•"/>
            </a:pPr>
            <a:endParaRPr lang="pl-PL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Zarówno dorośli jak i uczniowie głównie wybierają się za granicę.</a:t>
            </a:r>
          </a:p>
          <a:p>
            <a:pPr>
              <a:buFont typeface="Arial" pitchFamily="34" charset="0"/>
              <a:buChar char="•"/>
            </a:pPr>
            <a:endParaRPr lang="pl-PL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Najwięcej dorosłych swój wyjazd spędzi z rodziną, a ponad połowa ankietowanych uczniów ze znajomymi.</a:t>
            </a:r>
          </a:p>
          <a:p>
            <a:pPr>
              <a:buFont typeface="Arial" pitchFamily="34" charset="0"/>
              <a:buChar char="•"/>
            </a:pPr>
            <a:endParaRPr lang="pl-PL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Najczęstszym planowanym środkiem transportu w obu przypadkach jest samochód i samolot.</a:t>
            </a:r>
          </a:p>
          <a:p>
            <a:pPr>
              <a:buFont typeface="Arial" pitchFamily="34" charset="0"/>
              <a:buChar char="•"/>
            </a:pPr>
            <a:endParaRPr lang="pl-PL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 20% ankietowanych dorosłych  i  18% uczniów  korzysta z ofert biura podróży systematycznie, a 16% dorosłych i 20% młodzieży korzysta czasami.</a:t>
            </a:r>
          </a:p>
          <a:p>
            <a:endParaRPr lang="pl-PL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Najczęściej wybieranym obiektem zakwaterowania wśród ankietowanych jest hotel.</a:t>
            </a:r>
          </a:p>
          <a:p>
            <a:pPr>
              <a:buFont typeface="Arial" pitchFamily="34" charset="0"/>
              <a:buChar char="•"/>
            </a:pPr>
            <a:endParaRPr lang="pl-PL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Na wyjazd  dorośli, jaki i uczniowie najczęściej planują wydać od 1000 do 3000 zł.</a:t>
            </a:r>
          </a:p>
          <a:p>
            <a:pPr>
              <a:buFont typeface="Arial" pitchFamily="34" charset="0"/>
              <a:buChar char="•"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Głównym źródłem czerpania informacji na temat potencjalnego miejsca wyjazdu dla uczniów i dorosłych jest Internet. </a:t>
            </a:r>
          </a:p>
          <a:p>
            <a:pPr>
              <a:buFont typeface="Arial" pitchFamily="34" charset="0"/>
              <a:buChar char="•"/>
            </a:pPr>
            <a:endParaRPr lang="pl-PL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Decydujące czynniki w wyborze miejsca docelowego dla ankietowanych to środki finansowe i chęć spełnienia marzeń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9906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Ustaliłyśmy następujący plan działania</a:t>
            </a:r>
            <a:endParaRPr lang="pl-PL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Zapoznać się z elementami marketingowymi dotyczącymi strategii.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Przeprowadzić ankietę w naszej gminie i szkole na temat letniego wypoczynku.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Przeprowadzić wywiady w pobliskich biurach podróży (Chojna, Szczecin, Schwedt – Niemcy) i zorientować się w ich działalności.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Znaleźć lokum dla naszego biura.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Opracować działania marketingowe związane z uruchomieniem biura.</a:t>
            </a:r>
          </a:p>
          <a:p>
            <a:pPr marL="457200" indent="-457200" algn="ctr">
              <a:buClr>
                <a:schemeClr val="tx1"/>
              </a:buClr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dalszej części prezentacji przedstawimy, to czego udało nam się dokonać w powyższym zakresie.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projekt\zdjęcia propjekt\SAM_1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6631">
            <a:off x="3858498" y="1394371"/>
            <a:ext cx="4859512" cy="3644634"/>
          </a:xfrm>
          <a:prstGeom prst="rect">
            <a:avLst/>
          </a:prstGeom>
          <a:noFill/>
        </p:spPr>
      </p:pic>
      <p:pic>
        <p:nvPicPr>
          <p:cNvPr id="1028" name="Picture 4" descr="J:\projekt\zdjęcia propjekt\SAM_1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8605">
            <a:off x="521498" y="1081881"/>
            <a:ext cx="3805311" cy="507374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436096" y="476672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Daria i Monika opracowują wyniki ankiety.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876800"/>
          </a:xfrm>
        </p:spPr>
        <p:txBody>
          <a:bodyPr/>
          <a:lstStyle/>
          <a:p>
            <a:r>
              <a:rPr lang="pl-PL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 przeprowadzeniu i przeanalizowaniu ankiety i wywiadu podjęłyśmy próbę uruchomienia własnego (fikcyjnego) biura podróży.  W tym celu:</a:t>
            </a:r>
          </a:p>
          <a:p>
            <a:endParaRPr lang="pl-PL" sz="1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457200" indent="-457200">
              <a:buClr>
                <a:srgbClr val="9900CC"/>
              </a:buClr>
              <a:buAutoNum type="arabicPeriod"/>
            </a:pPr>
            <a:r>
              <a:rPr lang="pl-PL" sz="2000" i="1" dirty="0" smtClean="0">
                <a:latin typeface="Cambria" pitchFamily="18" charset="0"/>
              </a:rPr>
              <a:t>Przyjęłyśmy strategię marketingową.</a:t>
            </a:r>
          </a:p>
          <a:p>
            <a:pPr marL="457200" indent="-457200">
              <a:buClr>
                <a:srgbClr val="9900CC"/>
              </a:buClr>
              <a:buAutoNum type="arabicPeriod"/>
            </a:pPr>
            <a:r>
              <a:rPr lang="pl-PL" sz="2000" i="1" dirty="0" smtClean="0">
                <a:latin typeface="Cambria" pitchFamily="18" charset="0"/>
              </a:rPr>
              <a:t>Opracowałyśmy analizę SWOT na nasze potrzeby</a:t>
            </a:r>
          </a:p>
          <a:p>
            <a:pPr marL="457200" indent="-457200">
              <a:buClr>
                <a:srgbClr val="9900CC"/>
              </a:buClr>
              <a:buAutoNum type="arabicPeriod"/>
            </a:pPr>
            <a:r>
              <a:rPr lang="pl-PL" sz="2000" i="1" dirty="0" smtClean="0">
                <a:latin typeface="Cambria" pitchFamily="18" charset="0"/>
              </a:rPr>
              <a:t>Znalazłyśmy lokal.</a:t>
            </a:r>
          </a:p>
          <a:p>
            <a:pPr marL="457200" indent="-457200">
              <a:buClr>
                <a:srgbClr val="9900CC"/>
              </a:buClr>
              <a:buAutoNum type="arabicPeriod"/>
            </a:pPr>
            <a:r>
              <a:rPr lang="pl-PL" sz="2000" i="1" dirty="0" smtClean="0">
                <a:latin typeface="Cambria" pitchFamily="18" charset="0"/>
              </a:rPr>
              <a:t>Wybrałyśmy nazwę biura i jego logo.</a:t>
            </a:r>
          </a:p>
          <a:p>
            <a:pPr marL="457200" indent="-457200">
              <a:buClr>
                <a:srgbClr val="9900CC"/>
              </a:buClr>
              <a:buAutoNum type="arabicPeriod"/>
            </a:pPr>
            <a:r>
              <a:rPr lang="pl-PL" sz="2000" i="1" dirty="0" smtClean="0">
                <a:latin typeface="Cambria" pitchFamily="18" charset="0"/>
              </a:rPr>
              <a:t>Sporządziłyśmy ofertę.</a:t>
            </a:r>
          </a:p>
          <a:p>
            <a:pPr marL="457200" indent="-457200">
              <a:buClr>
                <a:srgbClr val="9900CC"/>
              </a:buClr>
              <a:buAutoNum type="arabicPeriod"/>
            </a:pPr>
            <a:r>
              <a:rPr lang="pl-PL" sz="2000" i="1" dirty="0" smtClean="0">
                <a:latin typeface="Cambria" pitchFamily="18" charset="0"/>
              </a:rPr>
              <a:t>Zaplanowałyśmy promocję i reklamę.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9900CC">
                      <a:alpha val="6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9900CC">
                      <a:alpha val="6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Ad.1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Zakładając nasze biuro podróży przyjęłyśmy strategię naśladowcy. Charakteryzuje się ona tym, że naśladowca rynkowy to firma nie mająca zbyt dużych udziałów w rynku, która przyjmuje postawę adaptacyjną przez postępowanie zgodne z decyzjami jej konkurentów. Naśladowca rynkowy korzysta z doświadczeń lidera i kopiuje lub usprawnia jego produkty czy programy marketingowe przy zaangażowaniu znacznie mniejszych sił i środków. Stara się jednak zaoferować swoim klientom coś wyróżniającego , np. lokalizację, obsługę czy sposób finansowania transakcji.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Wykorzystując więc wiedzę i doświadczenie znanych nam biur postanowiłyśmy je naśladować.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Nowością, którą chcemy klientom zaproponować będzie przewóz osób na lotniska do Berlina, oraz kursy busów do Anglii i krajów skandynawskich.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0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b="1" dirty="0" smtClean="0">
                <a:effectLst>
                  <a:glow rad="101600">
                    <a:srgbClr val="9900CC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Ad.2</a:t>
            </a:r>
          </a:p>
          <a:p>
            <a:endParaRPr lang="pl-PL" sz="2400" b="1" dirty="0" smtClean="0">
              <a:effectLst>
                <a:glow rad="101600">
                  <a:srgbClr val="9900CC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pl-PL" sz="2400" b="1" dirty="0" smtClean="0">
              <a:effectLst>
                <a:glow rad="101600">
                  <a:srgbClr val="9900CC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pl-PL" sz="2400" b="1" dirty="0" smtClean="0">
              <a:effectLst>
                <a:glow rad="101600">
                  <a:srgbClr val="9900CC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5500" b="1" dirty="0" smtClean="0">
                <a:effectLst>
                  <a:glow rad="101600">
                    <a:srgbClr val="00C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Uproszczona Analiza SWOT Dla Naszego Przedsięwzięcia</a:t>
            </a:r>
          </a:p>
          <a:p>
            <a:pPr algn="ctr"/>
            <a:endParaRPr lang="pl-PL" sz="1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dirty="0" smtClean="0">
                <a:effectLst/>
                <a:latin typeface="Times New Roman" pitchFamily="18" charset="0"/>
                <a:cs typeface="Times New Roman" pitchFamily="18" charset="0"/>
              </a:rPr>
              <a:t>Utworzenie Biura Podróży „</a:t>
            </a:r>
            <a:r>
              <a:rPr lang="pl-PL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Holidays</a:t>
            </a:r>
            <a:r>
              <a:rPr lang="pl-PL" sz="2400" b="1" dirty="0" smtClean="0">
                <a:effectLst/>
                <a:latin typeface="Times New Roman" pitchFamily="18" charset="0"/>
                <a:cs typeface="Times New Roman" pitchFamily="18" charset="0"/>
              </a:rPr>
              <a:t>” w Chojnie </a:t>
            </a:r>
            <a:endParaRPr lang="pl-PL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1268760"/>
          <a:ext cx="8604448" cy="37661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{9D7B26C5-4107-4FEC-AEDC-1716B250A1EF}</a:tableStyleId>
              </a:tblPr>
              <a:tblGrid>
                <a:gridCol w="4302224"/>
                <a:gridCol w="4302224"/>
              </a:tblGrid>
              <a:tr h="435472">
                <a:tc>
                  <a:txBody>
                    <a:bodyPr/>
                    <a:lstStyle/>
                    <a:p>
                      <a:pPr algn="ctr"/>
                      <a:r>
                        <a:rPr lang="pl-PL" sz="2400" b="1" strike="noStrike" dirty="0" smtClean="0">
                          <a:effectLst>
                            <a:glow rad="101600">
                              <a:srgbClr val="FFFF00">
                                <a:alpha val="60000"/>
                              </a:srgb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Mocne Strony / Szanse</a:t>
                      </a:r>
                      <a:endParaRPr lang="pl-PL" sz="2400" b="1" strike="noStrike" dirty="0">
                        <a:effectLst>
                          <a:glow rad="101600">
                            <a:srgbClr val="FFFF00">
                              <a:alpha val="60000"/>
                            </a:srgb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strike="noStrike" dirty="0" smtClean="0">
                          <a:effectLst>
                            <a:glow rad="101600">
                              <a:srgbClr val="FFFF00">
                                <a:alpha val="60000"/>
                              </a:srgb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Słabe Strony / Zagrożenia</a:t>
                      </a:r>
                      <a:endParaRPr lang="pl-PL" sz="2400" b="1" strike="noStrike" dirty="0">
                        <a:effectLst>
                          <a:glow rad="101600">
                            <a:srgbClr val="FFFF00">
                              <a:alpha val="60000"/>
                            </a:srgb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rgbClr val="C2C2C2"/>
                    </a:solidFill>
                  </a:tcPr>
                </a:tc>
              </a:tr>
              <a:tr h="330894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Mała</a:t>
                      </a:r>
                      <a:r>
                        <a:rPr lang="pl-PL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konkurencja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Dobra lokalizacja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Sąsiedztwo z Niemcami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Reklama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Wykwalifikowany</a:t>
                      </a:r>
                      <a:r>
                        <a:rPr lang="pl-PL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personel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Fachowa obsługa klienta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Wyjazdy grupowe w ramach współpracy z miejscowymi instytucjami</a:t>
                      </a:r>
                      <a:endParaRPr lang="pl-PL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Wysokie bezrobocie w gminie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Wysokie</a:t>
                      </a:r>
                      <a:r>
                        <a:rPr lang="pl-PL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koszty dzierżawy lokalu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Wysokie pensje pracowników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Niski budżet początkowy</a:t>
                      </a:r>
                      <a:endParaRPr lang="pl-PL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7308304" y="476672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Tabela nr 2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7504" y="652534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Opracowanie własne</a:t>
            </a:r>
            <a:endParaRPr lang="pl-PL" sz="12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9900CC">
                      <a:alpha val="6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Ad.3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Idealnym miejscem  według nas, dla biura podróży w naszym mieście jest lokal, który znajduje się przy starym rynku w centrum Chojny. Sąsiaduje z apteką, księgarnią i fotografem. Mieści się przy głównej ulicy, naprzeciwko znajduje się ratusz z dużym placem parkingowym. Obok jest też restauracja, pizzeria, cukiernia i kilka butików. Oprócz miejscowej i okolicznej</a:t>
            </a:r>
            <a:r>
              <a:rPr kumimoji="0" lang="pl-P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ludności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miejsce to odwiedzają często sąsiedzi z za Odry. Takie usytuowanie biura będzie więc dużym atutem.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ytka\Desktop\SAM_1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Edytka\Desktop\SAM_1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6807">
            <a:off x="2293096" y="3272872"/>
            <a:ext cx="4176125" cy="3132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Users\Edytka\Desktop\SAM_1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5155">
            <a:off x="5039143" y="1143939"/>
            <a:ext cx="3840088" cy="2880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pole tekstowe 4"/>
          <p:cNvSpPr txBox="1"/>
          <p:nvPr/>
        </p:nvSpPr>
        <p:spPr>
          <a:xfrm rot="20660558">
            <a:off x="1105826" y="1132273"/>
            <a:ext cx="276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Tu powstanie nasze biuro!!!!</a:t>
            </a:r>
            <a:endParaRPr lang="pl-PL" sz="14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9900CC">
                      <a:alpha val="6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Ad.4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 do nazwy i logo firmy, to chciałyśmy by kojarzyła się głównie z wakacjami, słońcem plażą, z czymś miłym, ciepłym i wesołym. Najbardziej spodobała nam się koncepcja Kamili, więc ją jednogłośnie wybrałyśmy. Uważamy , że to dobry wybór.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Edytka\Desktop\a202f73b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174" y="692696"/>
            <a:ext cx="5701293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9512" y="836712"/>
            <a:ext cx="87849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5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naszej ofercie znalazły się między innymi :</a:t>
            </a:r>
            <a:endParaRPr lang="pl-PL" sz="35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1628800"/>
            <a:ext cx="9144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9900CC"/>
              </a:buClr>
              <a:buFont typeface="Arial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Wczasy do Grecji czy do Chorwacji (7 dni); koszt 1400 zł.</a:t>
            </a:r>
          </a:p>
          <a:p>
            <a:pPr>
              <a:spcBef>
                <a:spcPts val="600"/>
              </a:spcBef>
              <a:buClr>
                <a:srgbClr val="9900CC"/>
              </a:buClr>
              <a:buFont typeface="Arial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Klonie w Poznaniu – warsztaty taneczne (10 dni); koszt 1300 zł. </a:t>
            </a:r>
          </a:p>
          <a:p>
            <a:pPr>
              <a:spcBef>
                <a:spcPts val="600"/>
              </a:spcBef>
              <a:buClr>
                <a:srgbClr val="9900CC"/>
              </a:buClr>
              <a:buFont typeface="Arial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Kolonie za granicą np. w Hiszpanii – Barcelona, Madryt,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Lloret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Mar (12 dni), koszt 1700 zł.</a:t>
            </a:r>
          </a:p>
          <a:p>
            <a:pPr>
              <a:spcBef>
                <a:spcPts val="600"/>
              </a:spcBef>
              <a:buClr>
                <a:srgbClr val="9900CC"/>
              </a:buClr>
              <a:buFont typeface="Arial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Przewóz klientów busem na lotnisko do Berlina; koszt kursu w jedną stronę 70 zł.</a:t>
            </a:r>
          </a:p>
          <a:p>
            <a:pPr>
              <a:spcBef>
                <a:spcPts val="600"/>
              </a:spcBef>
              <a:buClr>
                <a:srgbClr val="9900CC"/>
              </a:buClr>
              <a:buFont typeface="Arial" pitchFamily="34" charset="0"/>
              <a:buChar char="•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Przewóz busem do :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Anglii – Londyn; koszt kursu w jedną stronę 250 zł.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Norwegii – Oslo; koszt kursu w jedną stronę 300 zł.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Szwecji – Sztokholm; koszt kursu w jedną stronę 300 zł.</a:t>
            </a:r>
          </a:p>
          <a:p>
            <a:pPr lvl="1">
              <a:spcBef>
                <a:spcPts val="600"/>
              </a:spcBef>
              <a:buFontTx/>
              <a:buChar char="-"/>
            </a:pP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Szczegółowa oferta została umieszczona na prowadzonych przez nas portalach .</a:t>
            </a:r>
          </a:p>
          <a:p>
            <a:pPr>
              <a:buFont typeface="Arial" pitchFamily="34" charset="0"/>
              <a:buChar char="•"/>
            </a:pP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7504" y="476672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effectLst>
                  <a:glow rad="101600">
                    <a:srgbClr val="9900CC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Ad.5</a:t>
            </a:r>
            <a:endParaRPr lang="pl-PL" sz="2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b="1" dirty="0" smtClean="0">
                <a:effectLst>
                  <a:glow rad="228600">
                    <a:srgbClr val="9900CC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Ad.6 </a:t>
            </a:r>
          </a:p>
          <a:p>
            <a:endParaRPr lang="pl-PL" sz="2800" b="1" dirty="0" smtClean="0">
              <a:effectLst>
                <a:glow rad="228600">
                  <a:srgbClr val="9900CC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pl-PL" sz="4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Promocja i reklama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ramach promocji stworzyłyśmy folder i ulotkę ,które prezentujemy poniżej. Naszymi gadżetami reklamowymi będą długopisy, kalendarzyki. Każdy klient może u nas liczyć na miłą obsługę, filiżankę kawy. Stworzymy też kącik dla dzieci. W związku z tym , że nasi ankietowani czerpią informacje głównie z Internetu  nastawiłyśmy się przede wszystkim na oferty na portalach. Nie zaszkodzi jednak zamieścić informacji w lokalnej prasie i na miejscowych bilbordach.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80526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l-PL" sz="6200" u="sng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Strategia marketingowa </a:t>
            </a:r>
            <a:r>
              <a:rPr lang="pl-PL" sz="5500" dirty="0" smtClean="0">
                <a:latin typeface="Times New Roman" pitchFamily="18" charset="0"/>
                <a:cs typeface="Times New Roman" pitchFamily="18" charset="0"/>
              </a:rPr>
              <a:t>oznacza wybór celów realizowanych przez przedsiębiorstwa na rynku w warunkach konkurencji oraz dostosowywanie się do zmian i wpływanie na rynek dla osiągnięcia na nim sukcesu.</a:t>
            </a:r>
          </a:p>
          <a:p>
            <a:pPr>
              <a:buNone/>
            </a:pPr>
            <a:r>
              <a:rPr lang="pl-PL" sz="5500" dirty="0" smtClean="0">
                <a:latin typeface="Times New Roman" pitchFamily="18" charset="0"/>
                <a:cs typeface="Times New Roman" pitchFamily="18" charset="0"/>
              </a:rPr>
              <a:t>Wybór właściwej strategii jest ważną decyzją o długofalowym, strategicznym znaczeniu, podejmowaną przez współczesne przedsiębiorstwo .W procesie wyboru szczególnego znaczenia nabiera ustalenie strategicznej pozycji firmy oraz określenie alternatywnej strategii działania.</a:t>
            </a:r>
          </a:p>
          <a:p>
            <a:pPr>
              <a:buNone/>
            </a:pPr>
            <a:r>
              <a:rPr lang="pl-PL" sz="6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Każdy wariant opracowanej przez przedsiębiorstwo strategii powinien zawierać:</a:t>
            </a:r>
          </a:p>
          <a:p>
            <a:pPr>
              <a:buFont typeface="Arial" pitchFamily="34" charset="0"/>
              <a:buChar char="•"/>
            </a:pPr>
            <a:r>
              <a:rPr lang="pl-PL" sz="5500" dirty="0" smtClean="0">
                <a:latin typeface="Times New Roman" pitchFamily="18" charset="0"/>
                <a:cs typeface="Times New Roman" pitchFamily="18" charset="0"/>
              </a:rPr>
              <a:t> zestaw celów strategicznych,</a:t>
            </a:r>
          </a:p>
          <a:p>
            <a:pPr>
              <a:buFont typeface="Arial" pitchFamily="34" charset="0"/>
              <a:buChar char="•"/>
            </a:pPr>
            <a:r>
              <a:rPr lang="pl-PL" sz="5500" dirty="0" smtClean="0">
                <a:latin typeface="Times New Roman" pitchFamily="18" charset="0"/>
                <a:cs typeface="Times New Roman" pitchFamily="18" charset="0"/>
              </a:rPr>
              <a:t>sposoby osiągania celów,</a:t>
            </a:r>
          </a:p>
          <a:p>
            <a:pPr>
              <a:buFont typeface="Arial" pitchFamily="34" charset="0"/>
              <a:buChar char="•"/>
            </a:pPr>
            <a:r>
              <a:rPr lang="pl-PL" sz="5500" dirty="0" smtClean="0">
                <a:latin typeface="Times New Roman" pitchFamily="18" charset="0"/>
                <a:cs typeface="Times New Roman" pitchFamily="18" charset="0"/>
              </a:rPr>
              <a:t>określenie zestawu produktów lub usług, które będą wytwarzane, poziomu cen, sposobów sprzedaży tych produktów oraz działań promocyjnych,</a:t>
            </a:r>
          </a:p>
          <a:p>
            <a:pPr>
              <a:buFont typeface="Arial" pitchFamily="34" charset="0"/>
              <a:buChar char="•"/>
            </a:pPr>
            <a:r>
              <a:rPr lang="pl-PL" sz="5500" dirty="0" smtClean="0">
                <a:latin typeface="Times New Roman" pitchFamily="18" charset="0"/>
                <a:cs typeface="Times New Roman" pitchFamily="18" charset="0"/>
              </a:rPr>
              <a:t>analizę stanu własnych struktur organizacyjnych, a także kultury organizacyjnej pod kątem możliwości dostosowania ich do strategii.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6453336"/>
            <a:ext cx="6156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„Kompendium wiedzy marketingu”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E . Jerzyk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A . Kaniewska </a:t>
            </a: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76800"/>
          </a:xfrm>
        </p:spPr>
        <p:txBody>
          <a:bodyPr/>
          <a:lstStyle/>
          <a:p>
            <a:pPr algn="ctr"/>
            <a:r>
              <a:rPr lang="pl-PL" sz="125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Nasz  folder</a:t>
            </a:r>
            <a:endParaRPr lang="pl-PL" sz="125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ytka\Desktop\155cbc5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5114"/>
            <a:ext cx="4475989" cy="1782199"/>
          </a:xfrm>
          <a:prstGeom prst="rect">
            <a:avLst/>
          </a:prstGeom>
          <a:noFill/>
        </p:spPr>
      </p:pic>
      <p:pic>
        <p:nvPicPr>
          <p:cNvPr id="1027" name="Picture 3" descr="C:\Users\Edytka\Desktop\a0a238a6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989" y="2672916"/>
            <a:ext cx="4668011" cy="1782000"/>
          </a:xfrm>
          <a:prstGeom prst="rect">
            <a:avLst/>
          </a:prstGeom>
          <a:noFill/>
        </p:spPr>
      </p:pic>
      <p:pic>
        <p:nvPicPr>
          <p:cNvPr id="1028" name="Picture 4" descr="C:\Users\Edytka\Desktop\13b9921a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72916"/>
            <a:ext cx="4475989" cy="1782000"/>
          </a:xfrm>
          <a:prstGeom prst="rect">
            <a:avLst/>
          </a:prstGeom>
          <a:noFill/>
        </p:spPr>
      </p:pic>
      <p:pic>
        <p:nvPicPr>
          <p:cNvPr id="1029" name="Picture 5" descr="C:\Users\Edytka\Desktop\66a10fa96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90718"/>
            <a:ext cx="4475989" cy="1782000"/>
          </a:xfrm>
          <a:prstGeom prst="rect">
            <a:avLst/>
          </a:prstGeom>
          <a:noFill/>
        </p:spPr>
      </p:pic>
      <p:pic>
        <p:nvPicPr>
          <p:cNvPr id="1030" name="Picture 6" descr="C:\Users\Edytka\Desktop\5b5ee30f3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5989" y="4455114"/>
            <a:ext cx="4668011" cy="1782198"/>
          </a:xfrm>
          <a:prstGeom prst="rect">
            <a:avLst/>
          </a:prstGeom>
          <a:noFill/>
        </p:spPr>
      </p:pic>
      <p:pic>
        <p:nvPicPr>
          <p:cNvPr id="1031" name="Picture 7" descr="C:\Users\Edytka\Desktop\f81eab8db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5989" y="890718"/>
            <a:ext cx="4668011" cy="1782000"/>
          </a:xfrm>
          <a:prstGeom prst="rect">
            <a:avLst/>
          </a:prstGeom>
          <a:noFill/>
        </p:spPr>
      </p:pic>
      <p:pic>
        <p:nvPicPr>
          <p:cNvPr id="1032" name="Picture 8" descr="C:\Users\Edytka\Desktop\a202f73b7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09" y="0"/>
            <a:ext cx="4416491" cy="836712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956043" y="242647"/>
            <a:ext cx="380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Biuro Podróży</a:t>
            </a:r>
            <a:endParaRPr lang="pl-PL" sz="3600" b="1" dirty="0">
              <a:solidFill>
                <a:srgbClr val="000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552" y="6291319"/>
            <a:ext cx="8124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Tutaj zaczyna się każda podróż</a:t>
            </a:r>
            <a:endParaRPr lang="pl-PL" sz="3200" b="1" dirty="0">
              <a:solidFill>
                <a:srgbClr val="000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 bwMode="auto">
          <a:xfrm>
            <a:off x="971600" y="1268760"/>
            <a:ext cx="73768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1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Nasza ulotka</a:t>
            </a:r>
            <a:endParaRPr kumimoji="0" lang="pl-PL" sz="1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000F2E"/>
          </a:solidFill>
        </p:spPr>
        <p:txBody>
          <a:bodyPr/>
          <a:lstStyle/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 rot="1429179">
            <a:off x="6444068" y="1472199"/>
            <a:ext cx="2252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Wycieczki </a:t>
            </a:r>
          </a:p>
          <a:p>
            <a:pPr algn="ctr"/>
            <a:r>
              <a:rPr lang="pl-PL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lotnicze</a:t>
            </a:r>
            <a:endParaRPr lang="pl-PL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 rot="20988219">
            <a:off x="51269" y="1583977"/>
            <a:ext cx="28219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Bilety </a:t>
            </a:r>
          </a:p>
          <a:p>
            <a:pPr algn="ctr"/>
            <a:r>
              <a:rPr lang="pl-PL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l</a:t>
            </a:r>
            <a:r>
              <a:rPr lang="pl-PL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otnicze</a:t>
            </a:r>
            <a:endParaRPr lang="pl-PL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 rot="1276075">
            <a:off x="3444321" y="3861053"/>
            <a:ext cx="54521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Hotele </a:t>
            </a:r>
          </a:p>
          <a:p>
            <a:pPr algn="ctr"/>
            <a:r>
              <a:rPr lang="pl-PL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	</a:t>
            </a:r>
            <a:r>
              <a:rPr lang="pl-PL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 całym świecie</a:t>
            </a:r>
            <a:endParaRPr lang="pl-PL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 rot="21200389">
            <a:off x="2590480" y="1785752"/>
            <a:ext cx="39966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Wynajem </a:t>
            </a:r>
          </a:p>
          <a:p>
            <a:pPr algn="ctr"/>
            <a:r>
              <a:rPr lang="pl-PL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pl-PL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samochodów</a:t>
            </a:r>
            <a:endParaRPr lang="pl-PL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 rot="20730489">
            <a:off x="440930" y="3413347"/>
            <a:ext cx="28200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Ubezpieczenia</a:t>
            </a:r>
          </a:p>
          <a:p>
            <a:pPr algn="ctr"/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turystyczne</a:t>
            </a:r>
            <a:endParaRPr lang="pl-PL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 rot="21251708">
            <a:off x="2012577" y="4615609"/>
            <a:ext cx="35718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Kupony </a:t>
            </a:r>
          </a:p>
          <a:p>
            <a:pPr algn="ctr"/>
            <a:r>
              <a:rPr lang="pl-PL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pl-PL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wakacyjne</a:t>
            </a:r>
            <a:endParaRPr lang="pl-PL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627784" y="5661248"/>
            <a:ext cx="43204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Biuro Podróży</a:t>
            </a:r>
          </a:p>
          <a:p>
            <a:pPr algn="ctr"/>
            <a:r>
              <a:rPr lang="pl-PL" sz="12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sz="1200" b="1" dirty="0" err="1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Holidays</a:t>
            </a:r>
            <a:r>
              <a:rPr lang="pl-PL" sz="1200" b="1" dirty="0" smtClean="0">
                <a:solidFill>
                  <a:srgbClr val="000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pl-PL" sz="1200" b="1" dirty="0" smtClean="0">
                <a:solidFill>
                  <a:srgbClr val="000F2E"/>
                </a:solidFill>
              </a:rPr>
              <a:t>Ul. Władysława Jagiełły 5,74 – 500, Chojna</a:t>
            </a:r>
          </a:p>
          <a:p>
            <a:pPr algn="ctr"/>
            <a:r>
              <a:rPr lang="pl-PL" sz="1200" b="1" dirty="0" smtClean="0">
                <a:solidFill>
                  <a:srgbClr val="000F2E"/>
                </a:solidFill>
              </a:rPr>
              <a:t>Tel. 684 895 765</a:t>
            </a:r>
          </a:p>
          <a:p>
            <a:pPr algn="ctr"/>
            <a:r>
              <a:rPr lang="pl-PL" sz="1200" b="1" dirty="0" smtClean="0">
                <a:solidFill>
                  <a:srgbClr val="000F2E"/>
                </a:solidFill>
              </a:rPr>
              <a:t>E-mail: </a:t>
            </a:r>
            <a:r>
              <a:rPr lang="pl-PL" sz="1200" b="1" dirty="0" err="1" smtClean="0">
                <a:solidFill>
                  <a:srgbClr val="000F2E"/>
                </a:solidFill>
              </a:rPr>
              <a:t>podroz@vp.pl</a:t>
            </a:r>
            <a:endParaRPr lang="pl-PL" b="1" dirty="0"/>
          </a:p>
        </p:txBody>
      </p:sp>
      <p:pic>
        <p:nvPicPr>
          <p:cNvPr id="12" name="Picture 8" descr="C:\Users\Edytka\Desktop\a202f73b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632"/>
            <a:ext cx="4416491" cy="908720"/>
          </a:xfrm>
          <a:prstGeom prst="rect">
            <a:avLst/>
          </a:prstGeom>
          <a:noFill/>
        </p:spPr>
      </p:pic>
      <p:pic>
        <p:nvPicPr>
          <p:cNvPr id="56322" name="Picture 2" descr="C:\Users\Edytka\AppData\Local\Microsoft\Windows\Temporary Internet Files\Content.IE5\XGJMUZDU\MC9003503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564904"/>
            <a:ext cx="1810693" cy="1732230"/>
          </a:xfrm>
          <a:prstGeom prst="rect">
            <a:avLst/>
          </a:prstGeom>
          <a:noFill/>
        </p:spPr>
      </p:pic>
      <p:pic>
        <p:nvPicPr>
          <p:cNvPr id="56324" name="Picture 4" descr="C:\Users\Edytka\AppData\Local\Microsoft\Windows\Temporary Internet Files\Content.IE5\9XN0WWC6\MC90044038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20888"/>
            <a:ext cx="2088232" cy="2088232"/>
          </a:xfrm>
          <a:prstGeom prst="rect">
            <a:avLst/>
          </a:prstGeom>
          <a:noFill/>
        </p:spPr>
      </p:pic>
      <p:pic>
        <p:nvPicPr>
          <p:cNvPr id="56325" name="Picture 5" descr="C:\Users\Edytka\AppData\Local\Microsoft\Windows\Temporary Internet Files\Content.IE5\XGJMUZDU\MC90001441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805264"/>
            <a:ext cx="1443838" cy="749808"/>
          </a:xfrm>
          <a:prstGeom prst="rect">
            <a:avLst/>
          </a:prstGeom>
          <a:noFill/>
        </p:spPr>
      </p:pic>
      <p:pic>
        <p:nvPicPr>
          <p:cNvPr id="17" name="Picture 2" descr="C:\Users\Edytka\AppData\Local\Microsoft\Windows\Temporary Internet Files\Content.IE5\XGJMUZDU\MC9003503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1810693" cy="1732230"/>
          </a:xfrm>
          <a:prstGeom prst="rect">
            <a:avLst/>
          </a:prstGeom>
          <a:noFill/>
        </p:spPr>
      </p:pic>
      <p:pic>
        <p:nvPicPr>
          <p:cNvPr id="18" name="Picture 5" descr="C:\Users\Edytka\AppData\Local\Microsoft\Windows\Temporary Internet Files\Content.IE5\XGJMUZDU\MC90001441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636912"/>
            <a:ext cx="1443838" cy="7498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686800" cy="990600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Nasze Portale internetowe</a:t>
            </a:r>
            <a:endParaRPr lang="pl-PL" sz="7200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876800"/>
          </a:xfrm>
        </p:spPr>
        <p:txBody>
          <a:bodyPr/>
          <a:lstStyle/>
          <a:p>
            <a:r>
              <a:rPr lang="pl-PL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Profil na „Naszej – klasie”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Login :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grupa_projektowa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Hasło : projekt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Oraz Strona na „</a:t>
            </a:r>
            <a:r>
              <a:rPr lang="pl-PL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Poszkole</a:t>
            </a:r>
            <a:r>
              <a:rPr lang="pl-PL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http://poszkole.pl/strona/27500001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8768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pl-PL" sz="2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Praca nad tą prezentacją była dla nas niebywałą frajdą. Połączyłyśmy  przyjemne z pożytecznym. Dobrze się bawiąc wiele się nauczyłyśmy.</a:t>
            </a:r>
          </a:p>
          <a:p>
            <a:pPr algn="ctr">
              <a:spcBef>
                <a:spcPts val="600"/>
              </a:spcBef>
            </a:pPr>
            <a:r>
              <a:rPr lang="pl-PL" sz="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Poznałyśmy podstawowe działania promocyjne firmy.</a:t>
            </a:r>
          </a:p>
          <a:p>
            <a:pPr>
              <a:spcBef>
                <a:spcPts val="6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Umiemy porównywać i dokonywać wyboru właściwych ofert.</a:t>
            </a:r>
          </a:p>
          <a:p>
            <a:pPr>
              <a:spcBef>
                <a:spcPts val="6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Poznałyśmy specyfikę pracy biura podróży.</a:t>
            </a:r>
          </a:p>
          <a:p>
            <a:pPr>
              <a:spcBef>
                <a:spcPts val="6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Wiemy jak spędza wakacje nasza społeczność lokalna.</a:t>
            </a:r>
          </a:p>
          <a:p>
            <a:pPr>
              <a:spcBef>
                <a:spcPts val="6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Znamy najbardziej popularne  turystycznie regiony świata.</a:t>
            </a:r>
          </a:p>
          <a:p>
            <a:pPr>
              <a:spcBef>
                <a:spcPts val="600"/>
              </a:spcBef>
              <a:buClr>
                <a:srgbClr val="00B0F0"/>
              </a:buClr>
              <a:buFont typeface="Arial" pitchFamily="34" charset="0"/>
              <a:buChar char="•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Potrafimy wykorzystać analizę SWOT nie tylko do tworzenia firmy ale też do szukania mocnych i słabych stron w każdej kwestii.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876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Ankieta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- Daria Prociów, Monika Borczyńska, Adrianna Momot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Wywiady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- Dominika Stefańska, Amelia Będzak, Klaudia Moćko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Promocja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- Kamila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Kasuła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Patrycja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Zalcewicz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Zebranie i opracowanie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Sandra Tołłoczko, Małgorzata Kołodziej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Nad pracą czuwała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p. Edyta Warda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332656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Zadania wykonali:</a:t>
            </a:r>
            <a:endParaRPr lang="pl-PL" sz="72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Bibliografia :</a:t>
            </a:r>
          </a:p>
          <a:p>
            <a:r>
              <a:rPr lang="pl-PL" dirty="0" smtClean="0"/>
              <a:t>,,</a:t>
            </a:r>
            <a:r>
              <a:rPr lang="pl-PL" sz="1800" dirty="0" smtClean="0"/>
              <a:t>Kompendium wiedzy marketingu ‘’ </a:t>
            </a:r>
            <a:r>
              <a:rPr lang="pl-PL" sz="1800" dirty="0" err="1" smtClean="0"/>
              <a:t>E.Jerzyk</a:t>
            </a:r>
            <a:r>
              <a:rPr lang="pl-PL" sz="1800" dirty="0" smtClean="0"/>
              <a:t> , A. Kaniewska</a:t>
            </a:r>
          </a:p>
          <a:p>
            <a:r>
              <a:rPr lang="pl-PL" sz="1800" dirty="0" smtClean="0"/>
              <a:t>,,Marketing. Dystrybucja – promocja – badania ‘’ M. Zajączkowski</a:t>
            </a:r>
          </a:p>
          <a:p>
            <a:r>
              <a:rPr lang="pl-PL" sz="1800" dirty="0" smtClean="0"/>
              <a:t>,,Marketing . Produkt-cena’’ M. Zajączkowski</a:t>
            </a:r>
          </a:p>
          <a:p>
            <a:r>
              <a:rPr lang="pl-PL" dirty="0" smtClean="0"/>
              <a:t>Zasoby internetowe :</a:t>
            </a:r>
          </a:p>
          <a:p>
            <a:r>
              <a:rPr lang="pl-PL" sz="1800" dirty="0" err="1" smtClean="0">
                <a:hlinkClick r:id="rId2"/>
              </a:rPr>
              <a:t>www.tui.pl</a:t>
            </a:r>
            <a:endParaRPr lang="pl-PL" sz="1800" dirty="0" smtClean="0"/>
          </a:p>
          <a:p>
            <a:r>
              <a:rPr lang="pl-PL" sz="1800" dirty="0" err="1" smtClean="0">
                <a:hlinkClick r:id="rId3"/>
              </a:rPr>
              <a:t>www.wakacje.pl</a:t>
            </a:r>
            <a:endParaRPr lang="pl-PL" sz="1800" dirty="0" smtClean="0"/>
          </a:p>
          <a:p>
            <a:r>
              <a:rPr lang="pl-PL" sz="1800" dirty="0" err="1" smtClean="0">
                <a:hlinkClick r:id="rId4"/>
              </a:rPr>
              <a:t>www.wiadomosciturystyczne.pl</a:t>
            </a:r>
            <a:endParaRPr lang="pl-PL" sz="1800" dirty="0" smtClean="0"/>
          </a:p>
          <a:p>
            <a:r>
              <a:rPr lang="pl-PL" sz="1800" dirty="0" err="1" smtClean="0">
                <a:hlinkClick r:id="rId5"/>
              </a:rPr>
              <a:t>www.travelplanet.pl</a:t>
            </a:r>
            <a:endParaRPr lang="pl-PL" sz="1800" dirty="0" smtClean="0"/>
          </a:p>
          <a:p>
            <a:endParaRPr lang="pl-PL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7016" y="62068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Przy pracy nad prezentacją korzystałyśmy z :</a:t>
            </a:r>
            <a:endParaRPr lang="pl-PL" sz="28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 idx="4294967295"/>
          </p:nvPr>
        </p:nvSpPr>
        <p:spPr>
          <a:xfrm>
            <a:off x="760413" y="2636838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915816" y="908720"/>
          <a:ext cx="324036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0"/>
              </a:tblGrid>
              <a:tr h="1097280">
                <a:tc>
                  <a:txBody>
                    <a:bodyPr/>
                    <a:lstStyle/>
                    <a:p>
                      <a:pPr lvl="1" algn="ctr"/>
                      <a:r>
                        <a:rPr lang="pl-PL" sz="18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       </a:t>
                      </a:r>
                    </a:p>
                    <a:p>
                      <a:pPr lvl="1" algn="l"/>
                      <a:r>
                        <a:rPr lang="pl-PL" sz="18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pl-PL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Wybór strategii</a:t>
                      </a:r>
                      <a:endParaRPr lang="pl-PL" sz="24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 flipV="1">
            <a:off x="1547664" y="1268761"/>
            <a:ext cx="1368152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1520" y="2420888"/>
          <a:ext cx="3168352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352"/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Alternatywne  strategie</a:t>
                      </a:r>
                      <a:r>
                        <a:rPr lang="pl-PL" sz="24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l-PL" sz="24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Łącznik prosty ze strzałką 8"/>
          <p:cNvCxnSpPr/>
          <p:nvPr/>
        </p:nvCxnSpPr>
        <p:spPr>
          <a:xfrm flipH="1" flipV="1">
            <a:off x="1259632" y="3573016"/>
            <a:ext cx="1656184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915816" y="4725144"/>
          <a:ext cx="324036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0"/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Strategiczna</a:t>
                      </a:r>
                      <a:r>
                        <a:rPr lang="pl-PL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pozycja  firmy</a:t>
                      </a:r>
                      <a:endParaRPr lang="pl-PL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Łącznik prosty ze strzałką 10"/>
          <p:cNvCxnSpPr/>
          <p:nvPr/>
        </p:nvCxnSpPr>
        <p:spPr>
          <a:xfrm flipH="1">
            <a:off x="6156176" y="4005064"/>
            <a:ext cx="1872208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796136" y="2420888"/>
          <a:ext cx="302433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4336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Otoczenie i zasoby wpływające na sytuację strategiczną firmy </a:t>
                      </a:r>
                      <a:endParaRPr lang="pl-PL" sz="24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Łącznik prosty ze strzałką 12"/>
          <p:cNvCxnSpPr/>
          <p:nvPr/>
        </p:nvCxnSpPr>
        <p:spPr>
          <a:xfrm>
            <a:off x="6156176" y="1340768"/>
            <a:ext cx="1224136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dtytuł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Proces wyboru strategii</a:t>
            </a:r>
            <a:r>
              <a:rPr kumimoji="0" lang="pl-PL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     Rys. nr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„Kompendium wiedzy marketingu” </a:t>
            </a:r>
            <a:r>
              <a:rPr kumimoji="0" lang="pl-PL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 . Jerzyk</a:t>
            </a:r>
            <a:r>
              <a:rPr kumimoji="0" lang="pl-PL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pl-PL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 .Kaniewska </a:t>
            </a:r>
            <a:endParaRPr kumimoji="0" lang="pl-PL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pl-PL" sz="29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900" b="1" u="sng" dirty="0" smtClean="0">
                <a:latin typeface="Times New Roman" pitchFamily="18" charset="0"/>
                <a:cs typeface="Times New Roman" pitchFamily="18" charset="0"/>
              </a:rPr>
              <a:t>Mar</a:t>
            </a:r>
            <a:r>
              <a:rPr lang="pl-PL" sz="2700" b="1" u="sng" dirty="0" smtClean="0">
                <a:latin typeface="Times New Roman" pitchFamily="18" charset="0"/>
                <a:cs typeface="Times New Roman" pitchFamily="18" charset="0"/>
              </a:rPr>
              <a:t>keting mix, kompozycja marketingowa </a:t>
            </a: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- jest to inaczej kompozycja marketingowa, czyli takie elementy (instrumenty) za pomocą których możemy oddziaływać na rynek.</a:t>
            </a:r>
          </a:p>
          <a:p>
            <a:pPr>
              <a:buNone/>
            </a:pPr>
            <a:r>
              <a:rPr lang="pl-PL" sz="2700" b="1" u="sng" dirty="0" smtClean="0">
                <a:latin typeface="Times New Roman" pitchFamily="18" charset="0"/>
                <a:cs typeface="Times New Roman" pitchFamily="18" charset="0"/>
              </a:rPr>
              <a:t>Najbardziej popularna koncepcja marketingu mix to tzw. "4p" czyli z ang.: product, price, place, promotion.</a:t>
            </a:r>
          </a:p>
          <a:p>
            <a:pPr lvl="0"/>
            <a:r>
              <a:rPr lang="pl-PL" sz="27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7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roduct</a:t>
            </a:r>
            <a:r>
              <a:rPr lang="pl-PL" sz="27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(produkt)</a:t>
            </a:r>
          </a:p>
          <a:p>
            <a:pPr>
              <a:buNone/>
            </a:pP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Mówiąc o produkcie omawiamy m.in: asortyment, jakość, markę, opakowanie, usługi. Współcześnie mówiąc o cechach produktu koncentrujemy się na potrzebach docelowych klientów, jakie produkt ma zaspokajać. W tym elemencie zawierają się działania wspierające produkt (gwarancja, pomoc techniczna,nazwa)</a:t>
            </a:r>
          </a:p>
          <a:p>
            <a:r>
              <a:rPr lang="pl-PL" sz="27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7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pl-PL" sz="27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(cena)</a:t>
            </a:r>
          </a:p>
          <a:p>
            <a:pPr>
              <a:buNone/>
            </a:pP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Cenę charakteryzuje się za pomocą: polityki cenowej, rabatów, warunków płatności</a:t>
            </a:r>
          </a:p>
          <a:p>
            <a:r>
              <a:rPr lang="pl-PL" sz="27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7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lace (strategia dystrybucji)</a:t>
            </a:r>
          </a:p>
          <a:p>
            <a:pPr>
              <a:buNone/>
            </a:pP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Omawia zarówno kanały dystrybucji jak rozwiązania logistyczne</a:t>
            </a:r>
          </a:p>
          <a:p>
            <a:r>
              <a:rPr lang="pl-PL" sz="27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7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romotion</a:t>
            </a:r>
            <a:r>
              <a:rPr lang="pl-PL" sz="27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(promocja)</a:t>
            </a:r>
          </a:p>
          <a:p>
            <a:pPr>
              <a:buNone/>
            </a:pP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-promocja osobista</a:t>
            </a:r>
          </a:p>
          <a:p>
            <a:pPr>
              <a:buNone/>
            </a:pP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-reklama</a:t>
            </a:r>
          </a:p>
          <a:p>
            <a:pPr>
              <a:buNone/>
            </a:pP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-promocja dodatkowa (inaczej: promocja uzupełniająca, promocja sprzedaży), zaliczamy tu także: merchandising</a:t>
            </a:r>
          </a:p>
          <a:p>
            <a:pPr>
              <a:buNone/>
            </a:pP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-public relations, zaliczamy do niego także: sponsoring</a:t>
            </a:r>
          </a:p>
          <a:p>
            <a:pPr>
              <a:buNone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500" dirty="0"/>
          </a:p>
        </p:txBody>
      </p:sp>
      <p:sp>
        <p:nvSpPr>
          <p:cNvPr id="4" name="Prostokąt 3"/>
          <p:cNvSpPr/>
          <p:nvPr/>
        </p:nvSpPr>
        <p:spPr>
          <a:xfrm>
            <a:off x="0" y="6581001"/>
            <a:ext cx="572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„Kompendium wiedzy marketingu”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E . Jerzyk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A . Kaniewska</a:t>
            </a: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7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Formuła 4C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Jest koncepcją z punktu widzenia klienta. Powstała ona w 1990 roku, zaproponował ją Robert </a:t>
            </a:r>
            <a:r>
              <a:rPr kumimoji="0" lang="pl-P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Lauterborn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gdzie stwierdził, że klasyczna formuła, koncentruje się na punkcie widzenia przedsiębiorstwa, a w marketingu ważniejsze są ujęcia z perspektywy klienta.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Zaproponował on poniższą formułę: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customer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value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są to wartości, korzyści jaki wynikają z oferty dla klienta (odpowiednik produktu - 4P)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cost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koszty jakie ponosi klient (odpowiednik ceny - 4P)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convenience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wygoda, dostępność nabycia produktu przez klienta (odpowiednik dystrybucji - 4P)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communication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komunikacja z rynkiem odpowiednik promocji -4P)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 obu koncepcjach występują te same elementy jednak formuła 4C skupia uwagę na potrzebach, pragnieniach klienta. 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488668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Kompendium wiedzy marketingu” </a:t>
            </a:r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 E . Jerzyk</a:t>
            </a:r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A . Kaniewska</a:t>
            </a:r>
            <a:endParaRPr lang="pl-PL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1268760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l-PL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Pierwszym etapem formułowania strategii marketingowej powinna być  analiza słabych i mocnych stron firmy oraz szans i zagrożeń ze strony otoczenia, tzw. analiza SWOT.</a:t>
            </a:r>
          </a:p>
          <a:p>
            <a:pPr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Analiza SWOT jest znaną na świecie i chętnie stosowaną przez specjalistów, m.in. Od marketingu, metodą oceny sytuacji strategicznej firmy. Jest narzędziem szybkim i łatwym w użyciu, nawet dla nieprofesjonalistów. SWOT – to akronim angielskich słów STRENGHS(mocne strony), WEAKNESSES ( słabe strony), OPPORTUNITIES (szanse) i THREATS ( zagrożenie).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453336"/>
            <a:ext cx="5868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Marketing ” M . Zajączkowski</a:t>
            </a: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2234</Words>
  <Application>Microsoft Office PowerPoint</Application>
  <PresentationFormat>Pokaz na ekranie (4:3)</PresentationFormat>
  <Paragraphs>393</Paragraphs>
  <Slides>59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0" baseType="lpstr">
      <vt:lpstr>Clarity</vt:lpstr>
      <vt:lpstr>Slajd 1</vt:lpstr>
      <vt:lpstr>Slajd 2</vt:lpstr>
      <vt:lpstr>Główny cel</vt:lpstr>
      <vt:lpstr>Ustaliłyśmy następujący plan działania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Nasze Portale internetowe</vt:lpstr>
      <vt:lpstr>Slajd 55</vt:lpstr>
      <vt:lpstr>Slajd 56</vt:lpstr>
      <vt:lpstr>Slajd 57</vt:lpstr>
      <vt:lpstr>Slajd 58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ZFMiP_wzorzec prezentacji_nurt szkolny</dc:title>
  <dc:creator>Tomasz Sadowski</dc:creator>
  <cp:lastModifiedBy>Komputer</cp:lastModifiedBy>
  <cp:revision>290</cp:revision>
  <dcterms:created xsi:type="dcterms:W3CDTF">2009-12-04T13:32:43Z</dcterms:created>
  <dcterms:modified xsi:type="dcterms:W3CDTF">2011-12-22T08:35:47Z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ZFMiP_wzorzec prezentacji_nurt szkolny</vt:lpwstr>
  </property>
  <property fmtid="{D5CDD505-2E9C-101B-9397-08002B2CF9AE}" pid="3" name="SlideDescription">
    <vt:lpwstr/>
  </property>
</Properties>
</file>