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9" r:id="rId4"/>
    <p:sldId id="257" r:id="rId5"/>
    <p:sldId id="258" r:id="rId6"/>
    <p:sldId id="259" r:id="rId7"/>
    <p:sldId id="260" r:id="rId8"/>
    <p:sldId id="261" r:id="rId9"/>
    <p:sldId id="282" r:id="rId10"/>
    <p:sldId id="262" r:id="rId11"/>
    <p:sldId id="264" r:id="rId12"/>
    <p:sldId id="283" r:id="rId13"/>
    <p:sldId id="265" r:id="rId14"/>
    <p:sldId id="266" r:id="rId15"/>
    <p:sldId id="267" r:id="rId16"/>
    <p:sldId id="268" r:id="rId17"/>
    <p:sldId id="269" r:id="rId18"/>
    <p:sldId id="270" r:id="rId19"/>
    <p:sldId id="271" r:id="rId20"/>
    <p:sldId id="272" r:id="rId21"/>
    <p:sldId id="274" r:id="rId22"/>
    <p:sldId id="275" r:id="rId23"/>
    <p:sldId id="276" r:id="rId24"/>
    <p:sldId id="277" r:id="rId25"/>
    <p:sldId id="278" r:id="rId26"/>
    <p:sldId id="280" r:id="rId27"/>
    <p:sldId id="281" r:id="rId2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14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EA39BEFC-0BEF-47EA-94FB-A39CE901BB2F}" type="datetimeFigureOut">
              <a:rPr lang="pl-PL" smtClean="0"/>
              <a:pPr/>
              <a:t>2013-06-11</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0717BA65-FEC2-4D81-B71D-AD938A4B1ACD}" type="slidenum">
              <a:rPr lang="pl-PL" smtClean="0"/>
              <a:pPr/>
              <a:t>‹#›</a:t>
            </a:fld>
            <a:endParaRPr lang="pl-PL"/>
          </a:p>
        </p:txBody>
      </p:sp>
    </p:spTree>
  </p:cSld>
  <p:clrMapOvr>
    <a:masterClrMapping/>
  </p:clrMapOvr>
  <p:transition spd="slow" advTm="30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EA39BEFC-0BEF-47EA-94FB-A39CE901BB2F}" type="datetimeFigureOut">
              <a:rPr lang="pl-PL" smtClean="0"/>
              <a:pPr/>
              <a:t>2013-06-11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0717BA65-FEC2-4D81-B71D-AD938A4B1ACD}" type="slidenum">
              <a:rPr lang="pl-PL" smtClean="0"/>
              <a:pPr/>
              <a:t>‹#›</a:t>
            </a:fld>
            <a:endParaRPr lang="pl-PL"/>
          </a:p>
        </p:txBody>
      </p:sp>
    </p:spTree>
  </p:cSld>
  <p:clrMapOvr>
    <a:masterClrMapping/>
  </p:clrMapOvr>
  <p:transition spd="slow" advTm="30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EA39BEFC-0BEF-47EA-94FB-A39CE901BB2F}" type="datetimeFigureOut">
              <a:rPr lang="pl-PL" smtClean="0"/>
              <a:pPr/>
              <a:t>2013-06-11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0717BA65-FEC2-4D81-B71D-AD938A4B1ACD}" type="slidenum">
              <a:rPr lang="pl-PL" smtClean="0"/>
              <a:pPr/>
              <a:t>‹#›</a:t>
            </a:fld>
            <a:endParaRPr lang="pl-PL"/>
          </a:p>
        </p:txBody>
      </p:sp>
    </p:spTree>
  </p:cSld>
  <p:clrMapOvr>
    <a:masterClrMapping/>
  </p:clrMapOvr>
  <p:transition spd="slow" advTm="30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EA39BEFC-0BEF-47EA-94FB-A39CE901BB2F}" type="datetimeFigureOut">
              <a:rPr lang="pl-PL" smtClean="0"/>
              <a:pPr/>
              <a:t>2013-06-11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0717BA65-FEC2-4D81-B71D-AD938A4B1ACD}" type="slidenum">
              <a:rPr lang="pl-PL" smtClean="0"/>
              <a:pPr/>
              <a:t>‹#›</a:t>
            </a:fld>
            <a:endParaRPr lang="pl-PL"/>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transition spd="slow" advTm="30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EA39BEFC-0BEF-47EA-94FB-A39CE901BB2F}" type="datetimeFigureOut">
              <a:rPr lang="pl-PL" smtClean="0"/>
              <a:pPr/>
              <a:t>2013-06-11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0717BA65-FEC2-4D81-B71D-AD938A4B1ACD}" type="slidenum">
              <a:rPr lang="pl-PL" smtClean="0"/>
              <a:pPr/>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advTm="30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EA39BEFC-0BEF-47EA-94FB-A39CE901BB2F}" type="datetimeFigureOut">
              <a:rPr lang="pl-PL" smtClean="0"/>
              <a:pPr/>
              <a:t>2013-06-11</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0717BA65-FEC2-4D81-B71D-AD938A4B1ACD}" type="slidenum">
              <a:rPr lang="pl-PL" smtClean="0"/>
              <a:pPr/>
              <a:t>‹#›</a:t>
            </a:fld>
            <a:endParaRPr lang="pl-PL"/>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transition spd="slow" advTm="30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EA39BEFC-0BEF-47EA-94FB-A39CE901BB2F}" type="datetimeFigureOut">
              <a:rPr lang="pl-PL" smtClean="0"/>
              <a:pPr/>
              <a:t>2013-06-11</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0717BA65-FEC2-4D81-B71D-AD938A4B1ACD}"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transition spd="slow" advTm="30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EA39BEFC-0BEF-47EA-94FB-A39CE901BB2F}" type="datetimeFigureOut">
              <a:rPr lang="pl-PL" smtClean="0"/>
              <a:pPr/>
              <a:t>2013-06-11</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0717BA65-FEC2-4D81-B71D-AD938A4B1ACD}" type="slidenum">
              <a:rPr lang="pl-PL" smtClean="0"/>
              <a:pPr/>
              <a:t>‹#›</a:t>
            </a:fld>
            <a:endParaRPr lang="pl-PL"/>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transition spd="slow" advTm="30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EA39BEFC-0BEF-47EA-94FB-A39CE901BB2F}" type="datetimeFigureOut">
              <a:rPr lang="pl-PL" smtClean="0"/>
              <a:pPr/>
              <a:t>2013-06-11</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0717BA65-FEC2-4D81-B71D-AD938A4B1ACD}" type="slidenum">
              <a:rPr lang="pl-PL" smtClean="0"/>
              <a:pPr/>
              <a:t>‹#›</a:t>
            </a:fld>
            <a:endParaRPr lang="pl-PL"/>
          </a:p>
        </p:txBody>
      </p:sp>
    </p:spTree>
  </p:cSld>
  <p:clrMapOvr>
    <a:masterClrMapping/>
  </p:clrMapOvr>
  <p:transition spd="slow" advTm="30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fld id="{EA39BEFC-0BEF-47EA-94FB-A39CE901BB2F}" type="datetimeFigureOut">
              <a:rPr lang="pl-PL" smtClean="0"/>
              <a:pPr/>
              <a:t>2013-06-11</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0717BA65-FEC2-4D81-B71D-AD938A4B1ACD}"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transition spd="slow" advTm="30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EA39BEFC-0BEF-47EA-94FB-A39CE901BB2F}" type="datetimeFigureOut">
              <a:rPr lang="pl-PL" smtClean="0"/>
              <a:pPr/>
              <a:t>2013-06-11</a:t>
            </a:fld>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0717BA65-FEC2-4D81-B71D-AD938A4B1ACD}" type="slidenum">
              <a:rPr lang="pl-PL" smtClean="0"/>
              <a:pPr/>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advTm="30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A39BEFC-0BEF-47EA-94FB-A39CE901BB2F}" type="datetimeFigureOut">
              <a:rPr lang="pl-PL" smtClean="0"/>
              <a:pPr/>
              <a:t>2013-06-11</a:t>
            </a:fld>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717BA65-FEC2-4D81-B71D-AD938A4B1ACD}"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30000">
    <p:dissolv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836713"/>
            <a:ext cx="7772400" cy="2664295"/>
          </a:xfrm>
        </p:spPr>
        <p:txBody>
          <a:bodyPr>
            <a:noAutofit/>
          </a:bodyPr>
          <a:lstStyle/>
          <a:p>
            <a:pPr algn="ctr"/>
            <a:r>
              <a:rPr lang="pl-PL" sz="6600" u="sng" dirty="0" smtClean="0">
                <a:solidFill>
                  <a:srgbClr val="271478"/>
                </a:solidFill>
                <a:effectLst>
                  <a:outerShdw blurRad="38100" dist="38100" dir="2700000" algn="tl">
                    <a:srgbClr val="000000">
                      <a:alpha val="43137"/>
                    </a:srgbClr>
                  </a:outerShdw>
                </a:effectLst>
              </a:rPr>
              <a:t>Kryzys pod kontrolą </a:t>
            </a:r>
            <a:r>
              <a:rPr lang="pl-PL" sz="4400" dirty="0" smtClean="0">
                <a:solidFill>
                  <a:srgbClr val="271478"/>
                </a:solidFill>
                <a:effectLst>
                  <a:outerShdw blurRad="38100" dist="38100" dir="2700000" algn="tl">
                    <a:srgbClr val="000000">
                      <a:alpha val="43137"/>
                    </a:srgbClr>
                  </a:outerShdw>
                </a:effectLst>
              </a:rPr>
              <a:t>– </a:t>
            </a:r>
            <a:r>
              <a:rPr lang="pl-PL" sz="3500" dirty="0" smtClean="0">
                <a:solidFill>
                  <a:srgbClr val="271478"/>
                </a:solidFill>
                <a:effectLst>
                  <a:outerShdw blurRad="38100" dist="38100" dir="2700000" algn="tl">
                    <a:srgbClr val="000000">
                      <a:alpha val="43137"/>
                    </a:srgbClr>
                  </a:outerShdw>
                </a:effectLst>
              </a:rPr>
              <a:t>w oparciu </a:t>
            </a:r>
            <a:br>
              <a:rPr lang="pl-PL" sz="3500" dirty="0" smtClean="0">
                <a:solidFill>
                  <a:srgbClr val="271478"/>
                </a:solidFill>
                <a:effectLst>
                  <a:outerShdw blurRad="38100" dist="38100" dir="2700000" algn="tl">
                    <a:srgbClr val="000000">
                      <a:alpha val="43137"/>
                    </a:srgbClr>
                  </a:outerShdw>
                </a:effectLst>
              </a:rPr>
            </a:br>
            <a:r>
              <a:rPr lang="pl-PL" sz="3500" dirty="0" smtClean="0">
                <a:solidFill>
                  <a:srgbClr val="271478"/>
                </a:solidFill>
                <a:effectLst>
                  <a:outerShdw blurRad="38100" dist="38100" dir="2700000" algn="tl">
                    <a:srgbClr val="000000">
                      <a:alpha val="43137"/>
                    </a:srgbClr>
                  </a:outerShdw>
                </a:effectLst>
              </a:rPr>
              <a:t>o filmowy projekt edukacyjny „Patrz i zmieniaj” CEO</a:t>
            </a:r>
            <a:endParaRPr lang="pl-PL" sz="3500" dirty="0">
              <a:solidFill>
                <a:srgbClr val="271478"/>
              </a:solidFill>
            </a:endParaRPr>
          </a:p>
        </p:txBody>
      </p:sp>
      <p:sp>
        <p:nvSpPr>
          <p:cNvPr id="3" name="Podtytuł 2"/>
          <p:cNvSpPr>
            <a:spLocks noGrp="1"/>
          </p:cNvSpPr>
          <p:nvPr>
            <p:ph type="subTitle" idx="1"/>
          </p:nvPr>
        </p:nvSpPr>
        <p:spPr>
          <a:xfrm>
            <a:off x="685800" y="3501008"/>
            <a:ext cx="7772400" cy="2376264"/>
          </a:xfrm>
        </p:spPr>
        <p:txBody>
          <a:bodyPr>
            <a:normAutofit/>
          </a:bodyPr>
          <a:lstStyle/>
          <a:p>
            <a:pPr algn="just"/>
            <a:endParaRPr lang="pl-PL" dirty="0" smtClean="0"/>
          </a:p>
          <a:p>
            <a:pPr algn="just"/>
            <a:r>
              <a:rPr lang="pl-PL" dirty="0" smtClean="0"/>
              <a:t>Prezentacja multimedialna na temat AIDS </a:t>
            </a:r>
            <a:br>
              <a:rPr lang="pl-PL" dirty="0" smtClean="0"/>
            </a:br>
            <a:r>
              <a:rPr lang="pl-PL" dirty="0" smtClean="0"/>
              <a:t>i HIV, przygotowana w ramach projektu edukacyjnego, przez: Aleksandrę </a:t>
            </a:r>
            <a:r>
              <a:rPr lang="pl-PL" dirty="0" err="1" smtClean="0"/>
              <a:t>Kłaptij</a:t>
            </a:r>
            <a:r>
              <a:rPr lang="pl-PL" dirty="0" smtClean="0"/>
              <a:t> </a:t>
            </a:r>
            <a:br>
              <a:rPr lang="pl-PL" dirty="0" smtClean="0"/>
            </a:br>
            <a:r>
              <a:rPr lang="pl-PL" dirty="0" smtClean="0"/>
              <a:t>i Nikolę Janus. </a:t>
            </a:r>
          </a:p>
          <a:p>
            <a:endParaRPr lang="pl-PL" dirty="0"/>
          </a:p>
        </p:txBody>
      </p:sp>
    </p:spTree>
  </p:cSld>
  <p:clrMapOvr>
    <a:masterClrMapping/>
  </p:clrMapOvr>
  <p:transition spd="slow" advTm="30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http://cdn7.poradnikzdrowie.smcloud.net/t/image/thumbnails/44387/ciazahiv_300x0_rozmiar-niestandardow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2996952"/>
            <a:ext cx="2857500" cy="3324225"/>
          </a:xfrm>
          <a:prstGeom prst="rect">
            <a:avLst/>
          </a:prstGeom>
          <a:noFill/>
          <a:ln>
            <a:noFill/>
          </a:ln>
        </p:spPr>
      </p:pic>
      <p:sp>
        <p:nvSpPr>
          <p:cNvPr id="3" name="Symbol zastępczy zawartości 2"/>
          <p:cNvSpPr>
            <a:spLocks noGrp="1"/>
          </p:cNvSpPr>
          <p:nvPr>
            <p:ph idx="1"/>
          </p:nvPr>
        </p:nvSpPr>
        <p:spPr>
          <a:xfrm>
            <a:off x="457200" y="476672"/>
            <a:ext cx="8229600" cy="5760640"/>
          </a:xfrm>
        </p:spPr>
        <p:txBody>
          <a:bodyPr numCol="2">
            <a:normAutofit fontScale="92500" lnSpcReduction="20000"/>
          </a:bodyPr>
          <a:lstStyle/>
          <a:p>
            <a:r>
              <a:rPr lang="pl-PL" dirty="0" smtClean="0"/>
              <a:t>W rekomendacjach Polskiego Towarzystwa Naukowego AIDS zaleca się, by u kobiety </a:t>
            </a:r>
            <a:r>
              <a:rPr lang="pl-PL" dirty="0" err="1" smtClean="0"/>
              <a:t>zakażonejHIV</a:t>
            </a:r>
            <a:r>
              <a:rPr lang="pl-PL" dirty="0" smtClean="0"/>
              <a:t>,  planującej ciążę, która nie była dotychczas leczona wykonać następujące badania laboratoryjne:</a:t>
            </a:r>
          </a:p>
          <a:p>
            <a:r>
              <a:rPr lang="pl-PL" dirty="0" smtClean="0"/>
              <a:t>• morfologia krwi obwodowej,</a:t>
            </a:r>
          </a:p>
          <a:p>
            <a:r>
              <a:rPr lang="pl-PL" dirty="0" smtClean="0"/>
              <a:t>• stężenie cukru (</a:t>
            </a:r>
            <a:r>
              <a:rPr lang="pl-PL" dirty="0" err="1" smtClean="0"/>
              <a:t>glikemia</a:t>
            </a:r>
            <a:r>
              <a:rPr lang="pl-PL" dirty="0" smtClean="0"/>
              <a:t>),</a:t>
            </a:r>
          </a:p>
          <a:p>
            <a:r>
              <a:rPr lang="pl-PL" dirty="0" smtClean="0"/>
              <a:t>• eozyny wątrobowe: </a:t>
            </a:r>
            <a:r>
              <a:rPr lang="pl-PL" dirty="0" err="1" smtClean="0"/>
              <a:t>AspAT</a:t>
            </a:r>
            <a:r>
              <a:rPr lang="pl-PL" dirty="0" smtClean="0"/>
              <a:t>, ALAT, GGTP, fosfataza alkaliczna.</a:t>
            </a:r>
          </a:p>
          <a:p>
            <a:r>
              <a:rPr lang="pl-PL" dirty="0" smtClean="0"/>
              <a:t>• poziom wiremii HIV,</a:t>
            </a:r>
          </a:p>
          <a:p>
            <a:r>
              <a:rPr lang="pl-PL" dirty="0" smtClean="0"/>
              <a:t>• liczba komórek CD4 i CD8,</a:t>
            </a:r>
          </a:p>
          <a:p>
            <a:r>
              <a:rPr lang="pl-PL" dirty="0" smtClean="0"/>
              <a:t>• badania serologiczne w kierunku obecności przeciwciał przeciwko </a:t>
            </a:r>
            <a:r>
              <a:rPr lang="pl-PL" dirty="0" err="1" smtClean="0"/>
              <a:t>Toxoplasma</a:t>
            </a:r>
            <a:r>
              <a:rPr lang="pl-PL" dirty="0" smtClean="0"/>
              <a:t> </a:t>
            </a:r>
            <a:r>
              <a:rPr lang="pl-PL" dirty="0" err="1" smtClean="0"/>
              <a:t>gondii</a:t>
            </a:r>
            <a:r>
              <a:rPr lang="pl-PL" dirty="0" smtClean="0"/>
              <a:t>, wirusom HBV i HCV, kiły.</a:t>
            </a:r>
          </a:p>
          <a:p>
            <a:r>
              <a:rPr lang="pl-PL" dirty="0" smtClean="0"/>
              <a:t>Zale</a:t>
            </a:r>
            <a:r>
              <a:rPr lang="pl-PL" dirty="0" smtClean="0">
                <a:solidFill>
                  <a:schemeClr val="bg1"/>
                </a:solidFill>
              </a:rPr>
              <a:t>cane</a:t>
            </a:r>
            <a:r>
              <a:rPr lang="pl-PL" dirty="0" smtClean="0"/>
              <a:t> </a:t>
            </a:r>
            <a:r>
              <a:rPr lang="pl-PL" dirty="0" smtClean="0">
                <a:solidFill>
                  <a:schemeClr val="bg1"/>
                </a:solidFill>
              </a:rPr>
              <a:t>są także </a:t>
            </a:r>
            <a:r>
              <a:rPr lang="pl-PL" dirty="0" smtClean="0"/>
              <a:t>szcz</a:t>
            </a:r>
            <a:r>
              <a:rPr lang="pl-PL" dirty="0" smtClean="0">
                <a:solidFill>
                  <a:schemeClr val="bg1"/>
                </a:solidFill>
              </a:rPr>
              <a:t>epienia ochronne </a:t>
            </a:r>
            <a:r>
              <a:rPr lang="pl-PL" dirty="0" smtClean="0"/>
              <a:t>prze</a:t>
            </a:r>
            <a:r>
              <a:rPr lang="pl-PL" dirty="0" smtClean="0">
                <a:solidFill>
                  <a:schemeClr val="bg1"/>
                </a:solidFill>
              </a:rPr>
              <a:t>ciwko grypie, S. </a:t>
            </a:r>
            <a:r>
              <a:rPr lang="pl-PL" dirty="0" err="1" smtClean="0"/>
              <a:t>pne</a:t>
            </a:r>
            <a:r>
              <a:rPr lang="pl-PL" dirty="0" err="1" smtClean="0">
                <a:solidFill>
                  <a:schemeClr val="bg1"/>
                </a:solidFill>
              </a:rPr>
              <a:t>umoniae</a:t>
            </a:r>
            <a:r>
              <a:rPr lang="pl-PL" dirty="0" smtClean="0">
                <a:solidFill>
                  <a:schemeClr val="bg1"/>
                </a:solidFill>
              </a:rPr>
              <a:t>,</a:t>
            </a:r>
            <a:r>
              <a:rPr lang="pl-PL" dirty="0" smtClean="0"/>
              <a:t> </a:t>
            </a:r>
            <a:r>
              <a:rPr lang="pl-PL" dirty="0" smtClean="0">
                <a:solidFill>
                  <a:schemeClr val="bg1"/>
                </a:solidFill>
              </a:rPr>
              <a:t>a w razie </a:t>
            </a:r>
            <a:r>
              <a:rPr lang="pl-PL" dirty="0" smtClean="0"/>
              <a:t>istni</a:t>
            </a:r>
            <a:r>
              <a:rPr lang="pl-PL" dirty="0" smtClean="0">
                <a:solidFill>
                  <a:schemeClr val="bg1"/>
                </a:solidFill>
              </a:rPr>
              <a:t>enia wskazań </a:t>
            </a:r>
            <a:r>
              <a:rPr lang="pl-PL" dirty="0" smtClean="0"/>
              <a:t>– prze</a:t>
            </a:r>
            <a:r>
              <a:rPr lang="pl-PL" dirty="0" smtClean="0">
                <a:solidFill>
                  <a:schemeClr val="bg1"/>
                </a:solidFill>
              </a:rPr>
              <a:t>ciwko wirusowi </a:t>
            </a:r>
            <a:r>
              <a:rPr lang="pl-PL" dirty="0" smtClean="0"/>
              <a:t>HBV</a:t>
            </a:r>
            <a:r>
              <a:rPr lang="pl-PL" dirty="0" smtClean="0">
                <a:solidFill>
                  <a:schemeClr val="bg1"/>
                </a:solidFill>
              </a:rPr>
              <a:t>12.</a:t>
            </a:r>
          </a:p>
          <a:p>
            <a:pPr>
              <a:buNone/>
            </a:pPr>
            <a:endParaRPr lang="pl-PL" dirty="0"/>
          </a:p>
        </p:txBody>
      </p:sp>
    </p:spTree>
  </p:cSld>
  <p:clrMapOvr>
    <a:masterClrMapping/>
  </p:clrMapOvr>
  <p:transition spd="slow" advTm="30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hivolwww.JPG"/>
          <p:cNvPicPr>
            <a:picLocks noChangeAspect="1"/>
          </p:cNvPicPr>
          <p:nvPr/>
        </p:nvPicPr>
        <p:blipFill>
          <a:blip r:embed="rId2" cstate="print"/>
          <a:stretch>
            <a:fillRect/>
          </a:stretch>
        </p:blipFill>
        <p:spPr>
          <a:xfrm>
            <a:off x="539552" y="332656"/>
            <a:ext cx="8352928" cy="5184576"/>
          </a:xfrm>
          <a:prstGeom prst="rect">
            <a:avLst/>
          </a:prstGeom>
        </p:spPr>
      </p:pic>
      <p:sp>
        <p:nvSpPr>
          <p:cNvPr id="3" name="Symbol zastępczy zawartości 2"/>
          <p:cNvSpPr>
            <a:spLocks noGrp="1"/>
          </p:cNvSpPr>
          <p:nvPr>
            <p:ph idx="1"/>
          </p:nvPr>
        </p:nvSpPr>
        <p:spPr>
          <a:xfrm>
            <a:off x="457200" y="1052736"/>
            <a:ext cx="8229600" cy="5544616"/>
          </a:xfrm>
        </p:spPr>
        <p:txBody>
          <a:bodyPr>
            <a:normAutofit/>
          </a:bodyPr>
          <a:lstStyle/>
          <a:p>
            <a:pPr algn="just">
              <a:buNone/>
            </a:pPr>
            <a:r>
              <a:rPr lang="pl-PL" dirty="0" smtClean="0"/>
              <a:t>   </a:t>
            </a:r>
            <a:r>
              <a:rPr lang="pl-PL" sz="3000" dirty="0" smtClean="0"/>
              <a:t>     To ty decydujesz o swoim życiu. Nawet </a:t>
            </a:r>
            <a:r>
              <a:rPr lang="pl-PL" sz="2400" dirty="0" smtClean="0">
                <a:solidFill>
                  <a:srgbClr val="7030A0"/>
                </a:solidFill>
              </a:rPr>
              <a:t>Jeżeli inni nie zgadzają się z Twoją decyzją. Jeżeli zdecydujesz się na terapię lekową - to wspaniale, jeżeli odrzucisz ją - to jest to twoja suwerenna decyzja. W każdej sytuacji warto, żebyś uzyskała kompletną wiedzę na temat HIV/AIDS, perspektyw, możliwości, szans. Do tego potrzebujesz mądrego lekarza i/ lub mądrego terapeuty i/lub mądrego przyjaciela. </a:t>
            </a:r>
            <a:r>
              <a:rPr lang="pl-PL" sz="2400" b="1" dirty="0" smtClean="0">
                <a:solidFill>
                  <a:srgbClr val="7030A0"/>
                </a:solidFill>
              </a:rPr>
              <a:t>Zanim podejmiesz decyzję zostań naukowcem swojego ciała.</a:t>
            </a:r>
            <a:endParaRPr lang="pl-PL" sz="2400" dirty="0" smtClean="0">
              <a:solidFill>
                <a:srgbClr val="7030A0"/>
              </a:solidFill>
            </a:endParaRPr>
          </a:p>
          <a:p>
            <a:pPr>
              <a:buNone/>
            </a:pPr>
            <a:r>
              <a:rPr lang="pl-PL" sz="2400" dirty="0" smtClean="0">
                <a:solidFill>
                  <a:srgbClr val="7030A0"/>
                </a:solidFill>
              </a:rPr>
              <a:t> </a:t>
            </a:r>
            <a:endParaRPr lang="pl-PL" sz="2400" dirty="0">
              <a:solidFill>
                <a:srgbClr val="7030A0"/>
              </a:solidFill>
            </a:endParaRPr>
          </a:p>
        </p:txBody>
      </p:sp>
      <p:sp>
        <p:nvSpPr>
          <p:cNvPr id="2" name="Tytuł 1"/>
          <p:cNvSpPr>
            <a:spLocks noGrp="1"/>
          </p:cNvSpPr>
          <p:nvPr>
            <p:ph type="title"/>
          </p:nvPr>
        </p:nvSpPr>
        <p:spPr/>
        <p:txBody>
          <a:bodyPr>
            <a:normAutofit fontScale="90000"/>
          </a:bodyPr>
          <a:lstStyle/>
          <a:p>
            <a:r>
              <a:rPr lang="pl-PL" i="1" dirty="0" smtClean="0">
                <a:solidFill>
                  <a:srgbClr val="FF0000"/>
                </a:solidFill>
              </a:rPr>
              <a:t>        Pamiętaj!</a:t>
            </a:r>
            <a:r>
              <a:rPr lang="pl-PL" dirty="0" smtClean="0"/>
              <a:t/>
            </a:r>
            <a:br>
              <a:rPr lang="pl-PL" dirty="0" smtClean="0"/>
            </a:br>
            <a:endParaRPr lang="pl-PL" dirty="0"/>
          </a:p>
        </p:txBody>
      </p:sp>
    </p:spTree>
  </p:cSld>
  <p:clrMapOvr>
    <a:masterClrMapping/>
  </p:clrMapOvr>
  <p:transition spd="slow" advTm="3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0 0 L 0.25 -0.25 E"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hiv6.PNG"/>
          <p:cNvPicPr>
            <a:picLocks noGrp="1" noChangeAspect="1"/>
          </p:cNvPicPr>
          <p:nvPr>
            <p:ph idx="1"/>
          </p:nvPr>
        </p:nvPicPr>
        <p:blipFill>
          <a:blip r:embed="rId2" cstate="print"/>
          <a:stretch>
            <a:fillRect/>
          </a:stretch>
        </p:blipFill>
        <p:spPr>
          <a:xfrm>
            <a:off x="971600" y="1196752"/>
            <a:ext cx="7683789" cy="4896544"/>
          </a:xfrm>
        </p:spPr>
      </p:pic>
      <p:sp>
        <p:nvSpPr>
          <p:cNvPr id="3" name="Tytuł 2"/>
          <p:cNvSpPr>
            <a:spLocks noGrp="1"/>
          </p:cNvSpPr>
          <p:nvPr>
            <p:ph type="title"/>
          </p:nvPr>
        </p:nvSpPr>
        <p:spPr/>
        <p:txBody>
          <a:bodyPr/>
          <a:lstStyle/>
          <a:p>
            <a:pPr algn="ctr"/>
            <a:r>
              <a:rPr lang="pl-PL" dirty="0" smtClean="0">
                <a:solidFill>
                  <a:srgbClr val="FF0000"/>
                </a:solidFill>
              </a:rPr>
              <a:t>Jak jest w Polsce????</a:t>
            </a:r>
            <a:endParaRPr lang="pl-PL" dirty="0">
              <a:solidFill>
                <a:srgbClr val="FF0000"/>
              </a:solidFill>
            </a:endParaRPr>
          </a:p>
        </p:txBody>
      </p:sp>
    </p:spTree>
  </p:cSld>
  <p:clrMapOvr>
    <a:masterClrMapping/>
  </p:clrMapOvr>
  <p:transition spd="slow" advTm="30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0648"/>
            <a:ext cx="8229600" cy="1800200"/>
          </a:xfrm>
        </p:spPr>
        <p:txBody>
          <a:bodyPr>
            <a:noAutofit/>
          </a:bodyPr>
          <a:lstStyle/>
          <a:p>
            <a:r>
              <a:rPr lang="pl-PL" sz="2800" dirty="0" smtClean="0">
                <a:solidFill>
                  <a:srgbClr val="FF0000"/>
                </a:solidFill>
              </a:rPr>
              <a:t/>
            </a:r>
            <a:br>
              <a:rPr lang="pl-PL" sz="2800" dirty="0" smtClean="0">
                <a:solidFill>
                  <a:srgbClr val="FF0000"/>
                </a:solidFill>
              </a:rPr>
            </a:br>
            <a:r>
              <a:rPr lang="pl-PL" sz="2800" dirty="0" smtClean="0">
                <a:solidFill>
                  <a:srgbClr val="FF0000"/>
                </a:solidFill>
              </a:rPr>
              <a:t>HIV to nazwa wirusa, pochodząca od skrótu angielskiej nazwy </a:t>
            </a:r>
            <a:r>
              <a:rPr lang="pl-PL" sz="2800" dirty="0" err="1" smtClean="0">
                <a:solidFill>
                  <a:srgbClr val="FF0000"/>
                </a:solidFill>
              </a:rPr>
              <a:t>human</a:t>
            </a:r>
            <a:r>
              <a:rPr lang="pl-PL" sz="2800" dirty="0" smtClean="0">
                <a:solidFill>
                  <a:srgbClr val="FF0000"/>
                </a:solidFill>
              </a:rPr>
              <a:t> </a:t>
            </a:r>
            <a:r>
              <a:rPr lang="pl-PL" sz="2800" dirty="0" err="1" smtClean="0">
                <a:solidFill>
                  <a:srgbClr val="FF0000"/>
                </a:solidFill>
              </a:rPr>
              <a:t>immunodeficiency</a:t>
            </a:r>
            <a:r>
              <a:rPr lang="pl-PL" sz="2800" dirty="0" smtClean="0">
                <a:solidFill>
                  <a:srgbClr val="FF0000"/>
                </a:solidFill>
              </a:rPr>
              <a:t> </a:t>
            </a:r>
            <a:r>
              <a:rPr lang="pl-PL" sz="2800" dirty="0" err="1" smtClean="0">
                <a:solidFill>
                  <a:srgbClr val="FF0000"/>
                </a:solidFill>
              </a:rPr>
              <a:t>virus</a:t>
            </a:r>
            <a:r>
              <a:rPr lang="pl-PL" sz="2800" dirty="0" smtClean="0">
                <a:solidFill>
                  <a:srgbClr val="FF0000"/>
                </a:solidFill>
              </a:rPr>
              <a:t>, co po polsku oznacza: ludzki wirus upośledzenia odporności.</a:t>
            </a:r>
            <a:endParaRPr lang="pl-PL" sz="2800" dirty="0">
              <a:solidFill>
                <a:srgbClr val="FF0000"/>
              </a:solidFill>
            </a:endParaRPr>
          </a:p>
        </p:txBody>
      </p:sp>
      <p:pic>
        <p:nvPicPr>
          <p:cNvPr id="4" name="Symbol zastępczy zawartości 3" descr="http://forcollegeandcommunity.files.wordpress.com/2012/08/hiv-virus.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2204864"/>
            <a:ext cx="5756564" cy="4314305"/>
          </a:xfrm>
          <a:prstGeom prst="rect">
            <a:avLst/>
          </a:prstGeom>
          <a:noFill/>
          <a:ln>
            <a:noFill/>
          </a:ln>
        </p:spPr>
      </p:pic>
    </p:spTree>
  </p:cSld>
  <p:clrMapOvr>
    <a:masterClrMapping/>
  </p:clrMapOvr>
  <p:transition spd="slow" advTm="30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http://s2.blomedia.pl/gadzetomania.pl/images/2012/12/aids1-33200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1649739"/>
            <a:ext cx="4680520" cy="4155525"/>
          </a:xfrm>
          <a:prstGeom prst="rect">
            <a:avLst/>
          </a:prstGeom>
          <a:noFill/>
          <a:ln>
            <a:noFill/>
          </a:ln>
        </p:spPr>
      </p:pic>
      <p:sp>
        <p:nvSpPr>
          <p:cNvPr id="2" name="Tytuł 1"/>
          <p:cNvSpPr>
            <a:spLocks noGrp="1"/>
          </p:cNvSpPr>
          <p:nvPr>
            <p:ph type="title"/>
          </p:nvPr>
        </p:nvSpPr>
        <p:spPr>
          <a:xfrm>
            <a:off x="457200" y="274638"/>
            <a:ext cx="8229600" cy="5602634"/>
          </a:xfrm>
        </p:spPr>
        <p:txBody>
          <a:bodyPr numCol="2">
            <a:normAutofit/>
          </a:bodyPr>
          <a:lstStyle/>
          <a:p>
            <a:r>
              <a:rPr lang="pl-PL" sz="2700" dirty="0" smtClean="0"/>
              <a:t>AIDS- od angielskiej nazwy </a:t>
            </a:r>
            <a:r>
              <a:rPr lang="pl-PL" sz="2700" dirty="0" err="1" smtClean="0"/>
              <a:t>acquired</a:t>
            </a:r>
            <a:r>
              <a:rPr lang="pl-PL" sz="2700" dirty="0" smtClean="0"/>
              <a:t> </a:t>
            </a:r>
            <a:r>
              <a:rPr lang="pl-PL" sz="2700" dirty="0" err="1" smtClean="0"/>
              <a:t>immunodeficiency</a:t>
            </a:r>
            <a:r>
              <a:rPr lang="pl-PL" sz="2700" dirty="0" smtClean="0"/>
              <a:t> </a:t>
            </a:r>
            <a:r>
              <a:rPr lang="pl-PL" sz="2700" dirty="0" err="1" smtClean="0"/>
              <a:t>syndrome</a:t>
            </a:r>
            <a:r>
              <a:rPr lang="pl-PL" sz="2700" dirty="0" smtClean="0"/>
              <a:t>, po polsku zespół nabytego upośledzenia odporności- to końcowy etap zakażenia HIV, charakteryzujący się wystąpieniem chorób definiujących AIDS, pojawiający się zwykle po wielu latach trwania infekcji HIV.</a:t>
            </a:r>
            <a:r>
              <a:rPr lang="pl-PL" dirty="0" smtClean="0"/>
              <a:t> </a:t>
            </a:r>
            <a:endParaRPr lang="pl-PL" dirty="0"/>
          </a:p>
        </p:txBody>
      </p:sp>
    </p:spTree>
  </p:cSld>
  <p:clrMapOvr>
    <a:masterClrMapping/>
  </p:clrMapOvr>
  <p:transition spd="slow" advTm="3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lgn="just">
              <a:buNone/>
            </a:pPr>
            <a:r>
              <a:rPr lang="pl-PL" dirty="0" smtClean="0"/>
              <a:t>		W grudniu kilkoro z nas przeprowadziło wśród uczniów naszej szkoły ankietę. Sondę  przeprowadzono wśród 10 klas. Celem ankiety było uzyskanie informacji o stanie wiedzy uczniów na temat HIV i AIDS. Ankieta była anonimowa, a jej wyniki wykorzystane zostały w prezentacji multimedialnej wykonanej jako praca zaliczeniowa przez grupę projektową. Ankieta składała się </a:t>
            </a:r>
            <a:br>
              <a:rPr lang="pl-PL" dirty="0" smtClean="0"/>
            </a:br>
            <a:r>
              <a:rPr lang="pl-PL" dirty="0" smtClean="0"/>
              <a:t>z 9 pytań.</a:t>
            </a:r>
            <a:endParaRPr lang="pl-PL" dirty="0"/>
          </a:p>
        </p:txBody>
      </p:sp>
      <p:sp>
        <p:nvSpPr>
          <p:cNvPr id="2" name="Tytuł 1"/>
          <p:cNvSpPr>
            <a:spLocks noGrp="1"/>
          </p:cNvSpPr>
          <p:nvPr>
            <p:ph type="title"/>
          </p:nvPr>
        </p:nvSpPr>
        <p:spPr/>
        <p:txBody>
          <a:bodyPr>
            <a:normAutofit fontScale="90000"/>
          </a:bodyPr>
          <a:lstStyle/>
          <a:p>
            <a:pPr algn="ctr"/>
            <a:r>
              <a:rPr lang="pl-PL" dirty="0" smtClean="0">
                <a:solidFill>
                  <a:schemeClr val="bg2">
                    <a:lumMod val="50000"/>
                  </a:schemeClr>
                </a:solidFill>
              </a:rPr>
              <a:t>Co jeszcze zrobiliśmy w ramach projektu?</a:t>
            </a:r>
            <a:endParaRPr lang="pl-PL" dirty="0">
              <a:solidFill>
                <a:schemeClr val="bg2">
                  <a:lumMod val="50000"/>
                </a:schemeClr>
              </a:solidFill>
            </a:endParaRPr>
          </a:p>
        </p:txBody>
      </p:sp>
    </p:spTree>
  </p:cSld>
  <p:clrMapOvr>
    <a:masterClrMapping/>
  </p:clrMapOvr>
  <p:transition spd="slow" advTm="30000">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lnSpc>
                <a:spcPct val="150000"/>
              </a:lnSpc>
            </a:pPr>
            <a:r>
              <a:rPr lang="pl-PL" dirty="0" smtClean="0"/>
              <a:t>niegroźna choroba nastolatków-</a:t>
            </a:r>
            <a:r>
              <a:rPr lang="pl-PL" b="1" dirty="0" smtClean="0"/>
              <a:t>1 osoba</a:t>
            </a:r>
            <a:r>
              <a:rPr lang="pl-PL" dirty="0" smtClean="0"/>
              <a:t> </a:t>
            </a:r>
          </a:p>
          <a:p>
            <a:pPr>
              <a:lnSpc>
                <a:spcPct val="150000"/>
              </a:lnSpc>
            </a:pPr>
            <a:r>
              <a:rPr lang="pl-PL" dirty="0" smtClean="0"/>
              <a:t>nazwa wykładziny podłogowej- </a:t>
            </a:r>
            <a:r>
              <a:rPr lang="pl-PL" b="1" dirty="0" smtClean="0"/>
              <a:t>14 osób</a:t>
            </a:r>
            <a:endParaRPr lang="pl-PL" dirty="0" smtClean="0"/>
          </a:p>
          <a:p>
            <a:pPr>
              <a:lnSpc>
                <a:spcPct val="150000"/>
              </a:lnSpc>
            </a:pPr>
            <a:r>
              <a:rPr lang="pl-PL" dirty="0" smtClean="0"/>
              <a:t>ludzki wirus niedoboru odporności - </a:t>
            </a:r>
            <a:r>
              <a:rPr lang="pl-PL" b="1" dirty="0" smtClean="0"/>
              <a:t>79 osób</a:t>
            </a:r>
            <a:endParaRPr lang="pl-PL" dirty="0" smtClean="0"/>
          </a:p>
          <a:p>
            <a:pPr>
              <a:lnSpc>
                <a:spcPct val="150000"/>
              </a:lnSpc>
            </a:pPr>
            <a:r>
              <a:rPr lang="pl-PL" dirty="0" smtClean="0"/>
              <a:t>choroba homoseksualistów – </a:t>
            </a:r>
            <a:r>
              <a:rPr lang="pl-PL" b="1" dirty="0" smtClean="0"/>
              <a:t>36 osób</a:t>
            </a:r>
            <a:endParaRPr lang="pl-PL" dirty="0" smtClean="0"/>
          </a:p>
          <a:p>
            <a:pPr>
              <a:lnSpc>
                <a:spcPct val="150000"/>
              </a:lnSpc>
            </a:pPr>
            <a:r>
              <a:rPr lang="pl-PL" dirty="0" smtClean="0"/>
              <a:t>to samo co AIDS – </a:t>
            </a:r>
            <a:r>
              <a:rPr lang="pl-PL" b="1" dirty="0" smtClean="0"/>
              <a:t>52 osoby</a:t>
            </a:r>
            <a:endParaRPr lang="pl-PL" dirty="0" smtClean="0"/>
          </a:p>
          <a:p>
            <a:pPr>
              <a:lnSpc>
                <a:spcPct val="150000"/>
              </a:lnSpc>
            </a:pPr>
            <a:r>
              <a:rPr lang="pl-PL" dirty="0" smtClean="0"/>
              <a:t>choroba przenoszona przez komary </a:t>
            </a:r>
            <a:r>
              <a:rPr lang="pl-PL" b="1" dirty="0" smtClean="0"/>
              <a:t>– 8 osób</a:t>
            </a:r>
            <a:endParaRPr lang="pl-PL" dirty="0" smtClean="0"/>
          </a:p>
          <a:p>
            <a:pPr>
              <a:buNone/>
            </a:pPr>
            <a:endParaRPr lang="pl-PL" dirty="0"/>
          </a:p>
        </p:txBody>
      </p:sp>
      <p:sp>
        <p:nvSpPr>
          <p:cNvPr id="2" name="Tytuł 1"/>
          <p:cNvSpPr>
            <a:spLocks noGrp="1"/>
          </p:cNvSpPr>
          <p:nvPr>
            <p:ph type="title"/>
          </p:nvPr>
        </p:nvSpPr>
        <p:spPr>
          <a:xfrm>
            <a:off x="457200" y="404664"/>
            <a:ext cx="8229600" cy="1152128"/>
          </a:xfrm>
        </p:spPr>
        <p:txBody>
          <a:bodyPr>
            <a:normAutofit fontScale="90000"/>
          </a:bodyPr>
          <a:lstStyle/>
          <a:p>
            <a:r>
              <a:rPr lang="pl-PL" dirty="0" smtClean="0"/>
              <a:t>Na pytania nr 1- Czym jest HIV- udzielono różnych odpowiedzi</a:t>
            </a:r>
            <a:br>
              <a:rPr lang="pl-PL" dirty="0" smtClean="0"/>
            </a:br>
            <a:endParaRPr lang="pl-PL" dirty="0"/>
          </a:p>
        </p:txBody>
      </p:sp>
    </p:spTree>
  </p:cSld>
  <p:clrMapOvr>
    <a:masterClrMapping/>
  </p:clrMapOvr>
  <p:transition spd="slow" advTm="30000">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lnSpc>
                <a:spcPct val="150000"/>
              </a:lnSpc>
            </a:pPr>
            <a:r>
              <a:rPr lang="pl-PL" dirty="0" smtClean="0"/>
              <a:t>zespół nabytego upośledzenia odporności – </a:t>
            </a:r>
            <a:r>
              <a:rPr lang="pl-PL" b="1" dirty="0" smtClean="0"/>
              <a:t>61 osób</a:t>
            </a:r>
            <a:endParaRPr lang="pl-PL" dirty="0" smtClean="0"/>
          </a:p>
          <a:p>
            <a:pPr>
              <a:lnSpc>
                <a:spcPct val="150000"/>
              </a:lnSpc>
            </a:pPr>
            <a:r>
              <a:rPr lang="pl-PL" dirty="0" smtClean="0"/>
              <a:t>późne stadium zakażenia HIV </a:t>
            </a:r>
            <a:r>
              <a:rPr lang="pl-PL" b="1" dirty="0" smtClean="0"/>
              <a:t>– 35 osób</a:t>
            </a:r>
            <a:endParaRPr lang="pl-PL" dirty="0" smtClean="0"/>
          </a:p>
          <a:p>
            <a:pPr>
              <a:lnSpc>
                <a:spcPct val="150000"/>
              </a:lnSpc>
            </a:pPr>
            <a:r>
              <a:rPr lang="pl-PL" dirty="0" smtClean="0"/>
              <a:t>nowa firma sportowa </a:t>
            </a:r>
            <a:r>
              <a:rPr lang="pl-PL" b="1" dirty="0" smtClean="0"/>
              <a:t>– 18 osób</a:t>
            </a:r>
            <a:endParaRPr lang="pl-PL" dirty="0"/>
          </a:p>
        </p:txBody>
      </p:sp>
      <p:sp>
        <p:nvSpPr>
          <p:cNvPr id="2" name="Tytuł 1"/>
          <p:cNvSpPr>
            <a:spLocks noGrp="1"/>
          </p:cNvSpPr>
          <p:nvPr>
            <p:ph type="title"/>
          </p:nvPr>
        </p:nvSpPr>
        <p:spPr/>
        <p:txBody>
          <a:bodyPr/>
          <a:lstStyle/>
          <a:p>
            <a:pPr algn="ctr"/>
            <a:r>
              <a:rPr lang="pl-PL" dirty="0" smtClean="0"/>
              <a:t>Pytanie nr 2- AIDS to ? </a:t>
            </a:r>
            <a:endParaRPr lang="pl-PL" dirty="0"/>
          </a:p>
        </p:txBody>
      </p:sp>
    </p:spTree>
  </p:cSld>
  <p:clrMapOvr>
    <a:masterClrMapping/>
  </p:clrMapOvr>
  <p:transition spd="slow" advTm="3000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988840"/>
            <a:ext cx="8229600" cy="4018451"/>
          </a:xfrm>
        </p:spPr>
        <p:txBody>
          <a:bodyPr/>
          <a:lstStyle/>
          <a:p>
            <a:pPr>
              <a:lnSpc>
                <a:spcPct val="150000"/>
              </a:lnSpc>
            </a:pPr>
            <a:r>
              <a:rPr lang="pl-PL" dirty="0" smtClean="0"/>
              <a:t>zapalenie płuc – </a:t>
            </a:r>
            <a:r>
              <a:rPr lang="pl-PL" b="1" dirty="0" smtClean="0"/>
              <a:t>36 osób</a:t>
            </a:r>
            <a:endParaRPr lang="pl-PL" dirty="0" smtClean="0"/>
          </a:p>
          <a:p>
            <a:pPr>
              <a:lnSpc>
                <a:spcPct val="150000"/>
              </a:lnSpc>
            </a:pPr>
            <a:r>
              <a:rPr lang="pl-PL" dirty="0" smtClean="0"/>
              <a:t>nowotwory </a:t>
            </a:r>
            <a:r>
              <a:rPr lang="pl-PL" b="1" dirty="0" smtClean="0"/>
              <a:t>– 64 osoby</a:t>
            </a:r>
            <a:endParaRPr lang="pl-PL" dirty="0" smtClean="0"/>
          </a:p>
          <a:p>
            <a:pPr>
              <a:lnSpc>
                <a:spcPct val="150000"/>
              </a:lnSpc>
            </a:pPr>
            <a:r>
              <a:rPr lang="pl-PL" dirty="0" smtClean="0"/>
              <a:t>grzybica układu pokarmowego – </a:t>
            </a:r>
            <a:r>
              <a:rPr lang="pl-PL" b="1" dirty="0" smtClean="0"/>
              <a:t>34 osoby</a:t>
            </a:r>
            <a:endParaRPr lang="pl-PL" dirty="0" smtClean="0"/>
          </a:p>
          <a:p>
            <a:pPr>
              <a:lnSpc>
                <a:spcPct val="150000"/>
              </a:lnSpc>
            </a:pPr>
            <a:r>
              <a:rPr lang="pl-PL" dirty="0" smtClean="0"/>
              <a:t>mięsak </a:t>
            </a:r>
            <a:r>
              <a:rPr lang="pl-PL" dirty="0" err="1" smtClean="0"/>
              <a:t>Kaposiego</a:t>
            </a:r>
            <a:r>
              <a:rPr lang="pl-PL" dirty="0" smtClean="0"/>
              <a:t> – </a:t>
            </a:r>
            <a:r>
              <a:rPr lang="pl-PL" b="1" dirty="0" smtClean="0"/>
              <a:t>32 osoby</a:t>
            </a:r>
          </a:p>
          <a:p>
            <a:pPr>
              <a:lnSpc>
                <a:spcPct val="150000"/>
              </a:lnSpc>
            </a:pPr>
            <a:r>
              <a:rPr lang="pl-PL" dirty="0" smtClean="0"/>
              <a:t>wszystkie – </a:t>
            </a:r>
            <a:r>
              <a:rPr lang="pl-PL" b="1" dirty="0" smtClean="0"/>
              <a:t>26 osób </a:t>
            </a:r>
          </a:p>
          <a:p>
            <a:endParaRPr lang="pl-PL" dirty="0"/>
          </a:p>
        </p:txBody>
      </p:sp>
      <p:sp>
        <p:nvSpPr>
          <p:cNvPr id="2" name="Tytuł 1"/>
          <p:cNvSpPr>
            <a:spLocks noGrp="1"/>
          </p:cNvSpPr>
          <p:nvPr>
            <p:ph type="title"/>
          </p:nvPr>
        </p:nvSpPr>
        <p:spPr>
          <a:xfrm>
            <a:off x="457200" y="692696"/>
            <a:ext cx="8229600" cy="1008112"/>
          </a:xfrm>
        </p:spPr>
        <p:txBody>
          <a:bodyPr>
            <a:normAutofit fontScale="90000"/>
          </a:bodyPr>
          <a:lstStyle/>
          <a:p>
            <a:r>
              <a:rPr lang="pl-PL" dirty="0" smtClean="0"/>
              <a:t/>
            </a:r>
            <a:br>
              <a:rPr lang="pl-PL" dirty="0" smtClean="0"/>
            </a:br>
            <a:r>
              <a:rPr lang="pl-PL" dirty="0" smtClean="0"/>
              <a:t>Pytanie nr 3 -  Objawami zwanych chorobami wskaźnikowymi dla AIDS są ?</a:t>
            </a:r>
            <a:br>
              <a:rPr lang="pl-PL" dirty="0" smtClean="0"/>
            </a:br>
            <a:endParaRPr lang="pl-PL" dirty="0"/>
          </a:p>
        </p:txBody>
      </p:sp>
    </p:spTree>
  </p:cSld>
  <p:clrMapOvr>
    <a:masterClrMapping/>
  </p:clrMapOvr>
  <p:transition spd="slow" advTm="30000">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772816"/>
            <a:ext cx="8229600" cy="4234475"/>
          </a:xfrm>
        </p:spPr>
        <p:txBody>
          <a:bodyPr/>
          <a:lstStyle/>
          <a:p>
            <a:pPr>
              <a:lnSpc>
                <a:spcPct val="150000"/>
              </a:lnSpc>
            </a:pPr>
            <a:r>
              <a:rPr lang="pl-PL" dirty="0" smtClean="0"/>
              <a:t>drogą kropelkową – </a:t>
            </a:r>
            <a:r>
              <a:rPr lang="pl-PL" b="1" dirty="0" smtClean="0"/>
              <a:t>13 osób</a:t>
            </a:r>
            <a:endParaRPr lang="pl-PL" dirty="0" smtClean="0"/>
          </a:p>
          <a:p>
            <a:pPr>
              <a:lnSpc>
                <a:spcPct val="150000"/>
              </a:lnSpc>
            </a:pPr>
            <a:r>
              <a:rPr lang="pl-PL" dirty="0" smtClean="0"/>
              <a:t>drogą płciową przez stosunek seksualny </a:t>
            </a:r>
            <a:br>
              <a:rPr lang="pl-PL" dirty="0" smtClean="0"/>
            </a:br>
            <a:r>
              <a:rPr lang="pl-PL" dirty="0" smtClean="0"/>
              <a:t>z osobą zakażoną – </a:t>
            </a:r>
            <a:r>
              <a:rPr lang="pl-PL" b="1" dirty="0" smtClean="0"/>
              <a:t>132 osoby</a:t>
            </a:r>
            <a:endParaRPr lang="pl-PL" dirty="0" smtClean="0"/>
          </a:p>
          <a:p>
            <a:pPr>
              <a:lnSpc>
                <a:spcPct val="150000"/>
              </a:lnSpc>
            </a:pPr>
            <a:r>
              <a:rPr lang="pl-PL" dirty="0" smtClean="0"/>
              <a:t>z zakażonej matki na dziecko – </a:t>
            </a:r>
            <a:r>
              <a:rPr lang="pl-PL" b="1" dirty="0" smtClean="0"/>
              <a:t>29 osób</a:t>
            </a:r>
            <a:endParaRPr lang="pl-PL" dirty="0" smtClean="0"/>
          </a:p>
          <a:p>
            <a:pPr>
              <a:lnSpc>
                <a:spcPct val="150000"/>
              </a:lnSpc>
            </a:pPr>
            <a:r>
              <a:rPr lang="pl-PL" dirty="0" smtClean="0"/>
              <a:t>przez krew </a:t>
            </a:r>
            <a:r>
              <a:rPr lang="pl-PL" b="1" dirty="0" smtClean="0"/>
              <a:t>– 37 osób</a:t>
            </a:r>
            <a:endParaRPr lang="pl-PL" dirty="0" smtClean="0"/>
          </a:p>
          <a:p>
            <a:endParaRPr lang="pl-PL" dirty="0"/>
          </a:p>
        </p:txBody>
      </p:sp>
      <p:sp>
        <p:nvSpPr>
          <p:cNvPr id="2" name="Tytuł 1"/>
          <p:cNvSpPr>
            <a:spLocks noGrp="1"/>
          </p:cNvSpPr>
          <p:nvPr>
            <p:ph type="title"/>
          </p:nvPr>
        </p:nvSpPr>
        <p:spPr>
          <a:xfrm>
            <a:off x="457200" y="404664"/>
            <a:ext cx="8229600" cy="1152128"/>
          </a:xfrm>
        </p:spPr>
        <p:txBody>
          <a:bodyPr>
            <a:normAutofit fontScale="90000"/>
          </a:bodyPr>
          <a:lstStyle/>
          <a:p>
            <a:pPr algn="ctr"/>
            <a:r>
              <a:rPr lang="pl-PL" dirty="0" smtClean="0"/>
              <a:t/>
            </a:r>
            <a:br>
              <a:rPr lang="pl-PL" dirty="0" smtClean="0"/>
            </a:br>
            <a:r>
              <a:rPr lang="pl-PL" dirty="0" smtClean="0"/>
              <a:t>Pytanie  nr 4 – HIV można się zarazić :</a:t>
            </a:r>
            <a:br>
              <a:rPr lang="pl-PL" dirty="0" smtClean="0"/>
            </a:br>
            <a:endParaRPr lang="pl-PL" dirty="0"/>
          </a:p>
        </p:txBody>
      </p:sp>
    </p:spTree>
  </p:cSld>
  <p:clrMapOvr>
    <a:masterClrMapping/>
  </p:clrMapOvr>
  <p:transition spd="slow" advTm="30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HIV_Prevalence_Global_2006.jpeg"/>
          <p:cNvPicPr>
            <a:picLocks noChangeAspect="1"/>
          </p:cNvPicPr>
          <p:nvPr/>
        </p:nvPicPr>
        <p:blipFill>
          <a:blip r:embed="rId2" cstate="print"/>
          <a:stretch>
            <a:fillRect/>
          </a:stretch>
        </p:blipFill>
        <p:spPr>
          <a:xfrm>
            <a:off x="0" y="197338"/>
            <a:ext cx="9144000" cy="6463323"/>
          </a:xfrm>
          <a:prstGeom prst="rect">
            <a:avLst/>
          </a:prstGeom>
        </p:spPr>
      </p:pic>
      <p:sp>
        <p:nvSpPr>
          <p:cNvPr id="3" name="Symbol zastępczy zawartości 2"/>
          <p:cNvSpPr>
            <a:spLocks noGrp="1"/>
          </p:cNvSpPr>
          <p:nvPr>
            <p:ph idx="1"/>
          </p:nvPr>
        </p:nvSpPr>
        <p:spPr>
          <a:xfrm>
            <a:off x="457200" y="836712"/>
            <a:ext cx="8229600" cy="5170579"/>
          </a:xfrm>
        </p:spPr>
        <p:txBody>
          <a:bodyPr/>
          <a:lstStyle/>
          <a:p>
            <a:pPr algn="just">
              <a:buNone/>
            </a:pPr>
            <a:r>
              <a:rPr lang="pl-PL" dirty="0" smtClean="0"/>
              <a:t> </a:t>
            </a:r>
          </a:p>
          <a:p>
            <a:pPr algn="just"/>
            <a:r>
              <a:rPr lang="pl-PL" b="1" dirty="0" smtClean="0"/>
              <a:t>Do największej liczby nowych zakażeń na świecie dochodzi w regionie Afryki Subsaharyjskiej i Karaibów, a także</a:t>
            </a:r>
          </a:p>
          <a:p>
            <a:pPr algn="just"/>
            <a:r>
              <a:rPr lang="pl-PL" b="1" dirty="0" smtClean="0"/>
              <a:t>W Indiach,</a:t>
            </a:r>
          </a:p>
          <a:p>
            <a:pPr algn="just"/>
            <a:r>
              <a:rPr lang="pl-PL" b="1" dirty="0" smtClean="0"/>
              <a:t>W Botswanie,</a:t>
            </a:r>
          </a:p>
          <a:p>
            <a:pPr algn="just"/>
            <a:r>
              <a:rPr lang="pl-PL" b="1" dirty="0" smtClean="0"/>
              <a:t>Prawdopodobnie w Chinach, choć brak wiarygodnych danych,</a:t>
            </a:r>
          </a:p>
          <a:p>
            <a:pPr algn="just"/>
            <a:r>
              <a:rPr lang="pl-PL" b="1" dirty="0" smtClean="0"/>
              <a:t>Na Ukrainie i w obwodzie kaliningradzkim</a:t>
            </a:r>
            <a:r>
              <a:rPr lang="pl-PL" dirty="0" smtClean="0"/>
              <a:t>.</a:t>
            </a:r>
            <a:endParaRPr lang="pl-PL" dirty="0"/>
          </a:p>
        </p:txBody>
      </p:sp>
    </p:spTree>
  </p:cSld>
  <p:clrMapOvr>
    <a:masterClrMapping/>
  </p:clrMapOvr>
  <p:transition spd="slow" advTm="3000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700808"/>
            <a:ext cx="8229600" cy="4306483"/>
          </a:xfrm>
        </p:spPr>
        <p:txBody>
          <a:bodyPr/>
          <a:lstStyle/>
          <a:p>
            <a:pPr>
              <a:lnSpc>
                <a:spcPct val="150000"/>
              </a:lnSpc>
            </a:pPr>
            <a:r>
              <a:rPr lang="pl-PL" sz="3600" dirty="0" smtClean="0"/>
              <a:t>kobiety </a:t>
            </a:r>
            <a:r>
              <a:rPr lang="pl-PL" sz="3600" b="1" dirty="0" smtClean="0"/>
              <a:t>– 46 osób</a:t>
            </a:r>
            <a:endParaRPr lang="pl-PL" sz="3600" dirty="0" smtClean="0"/>
          </a:p>
          <a:p>
            <a:pPr>
              <a:lnSpc>
                <a:spcPct val="150000"/>
              </a:lnSpc>
            </a:pPr>
            <a:r>
              <a:rPr lang="pl-PL" sz="3600" dirty="0" smtClean="0"/>
              <a:t>mężczyźni – </a:t>
            </a:r>
            <a:r>
              <a:rPr lang="pl-PL" sz="3600" b="1" dirty="0" smtClean="0"/>
              <a:t>19 osób</a:t>
            </a:r>
            <a:endParaRPr lang="pl-PL" sz="3600" dirty="0" smtClean="0"/>
          </a:p>
          <a:p>
            <a:pPr>
              <a:lnSpc>
                <a:spcPct val="150000"/>
              </a:lnSpc>
            </a:pPr>
            <a:r>
              <a:rPr lang="pl-PL" sz="3600" dirty="0" smtClean="0"/>
              <a:t>bez różnicy </a:t>
            </a:r>
            <a:r>
              <a:rPr lang="pl-PL" sz="3600" b="1" dirty="0" smtClean="0"/>
              <a:t>– 103 osoby</a:t>
            </a:r>
            <a:endParaRPr lang="pl-PL" sz="3600" dirty="0" smtClean="0"/>
          </a:p>
          <a:p>
            <a:pPr>
              <a:buNone/>
            </a:pPr>
            <a:endParaRPr lang="pl-PL" dirty="0"/>
          </a:p>
        </p:txBody>
      </p:sp>
      <p:sp>
        <p:nvSpPr>
          <p:cNvPr id="2" name="Tytuł 1"/>
          <p:cNvSpPr>
            <a:spLocks noGrp="1"/>
          </p:cNvSpPr>
          <p:nvPr>
            <p:ph type="title"/>
          </p:nvPr>
        </p:nvSpPr>
        <p:spPr>
          <a:xfrm>
            <a:off x="457200" y="332656"/>
            <a:ext cx="8229600" cy="1084982"/>
          </a:xfrm>
        </p:spPr>
        <p:txBody>
          <a:bodyPr>
            <a:normAutofit fontScale="90000"/>
          </a:bodyPr>
          <a:lstStyle/>
          <a:p>
            <a:r>
              <a:rPr lang="pl-PL" dirty="0" smtClean="0"/>
              <a:t/>
            </a:r>
            <a:br>
              <a:rPr lang="pl-PL" dirty="0" smtClean="0"/>
            </a:br>
            <a:r>
              <a:rPr lang="pl-PL" dirty="0" smtClean="0"/>
              <a:t>Pytanie nr 5 – Bardziej narażone na zakażenie HIV są :</a:t>
            </a:r>
            <a:br>
              <a:rPr lang="pl-PL" dirty="0" smtClean="0"/>
            </a:br>
            <a:endParaRPr lang="pl-PL" dirty="0"/>
          </a:p>
        </p:txBody>
      </p:sp>
      <p:pic>
        <p:nvPicPr>
          <p:cNvPr id="4" name="Obraz 3" descr="aids.jpg"/>
          <p:cNvPicPr>
            <a:picLocks noChangeAspect="1"/>
          </p:cNvPicPr>
          <p:nvPr/>
        </p:nvPicPr>
        <p:blipFill>
          <a:blip r:embed="rId2" cstate="print"/>
          <a:stretch>
            <a:fillRect/>
          </a:stretch>
        </p:blipFill>
        <p:spPr>
          <a:xfrm>
            <a:off x="323528" y="4221088"/>
            <a:ext cx="8572500" cy="1685925"/>
          </a:xfrm>
          <a:prstGeom prst="rect">
            <a:avLst/>
          </a:prstGeom>
        </p:spPr>
      </p:pic>
    </p:spTree>
  </p:cSld>
  <p:clrMapOvr>
    <a:masterClrMapping/>
  </p:clrMapOvr>
  <p:transition spd="slow" advTm="30000">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5-mins-for-results.jpg"/>
          <p:cNvPicPr>
            <a:picLocks noChangeAspect="1"/>
          </p:cNvPicPr>
          <p:nvPr/>
        </p:nvPicPr>
        <p:blipFill>
          <a:blip r:embed="rId2" cstate="print"/>
          <a:stretch>
            <a:fillRect/>
          </a:stretch>
        </p:blipFill>
        <p:spPr>
          <a:xfrm>
            <a:off x="4574738" y="2492896"/>
            <a:ext cx="3818672" cy="4017243"/>
          </a:xfrm>
          <a:prstGeom prst="rect">
            <a:avLst/>
          </a:prstGeom>
        </p:spPr>
      </p:pic>
      <p:sp>
        <p:nvSpPr>
          <p:cNvPr id="2" name="Symbol zastępczy zawartości 1"/>
          <p:cNvSpPr>
            <a:spLocks noGrp="1"/>
          </p:cNvSpPr>
          <p:nvPr>
            <p:ph idx="1"/>
          </p:nvPr>
        </p:nvSpPr>
        <p:spPr>
          <a:xfrm>
            <a:off x="539552" y="2132856"/>
            <a:ext cx="8229600" cy="3802427"/>
          </a:xfrm>
        </p:spPr>
        <p:txBody>
          <a:bodyPr>
            <a:normAutofit/>
          </a:bodyPr>
          <a:lstStyle/>
          <a:p>
            <a:pPr algn="just">
              <a:lnSpc>
                <a:spcPct val="150000"/>
              </a:lnSpc>
            </a:pPr>
            <a:r>
              <a:rPr lang="pl-PL" sz="3600" dirty="0" smtClean="0"/>
              <a:t>Różne odpowiedzi, ale najczęściej pojawiały się odpowiedzi, że trzeba zrobić badania, testy, (ok.95%)</a:t>
            </a:r>
            <a:endParaRPr lang="pl-PL" sz="3600" dirty="0"/>
          </a:p>
        </p:txBody>
      </p:sp>
      <p:sp>
        <p:nvSpPr>
          <p:cNvPr id="3" name="Tytuł 2"/>
          <p:cNvSpPr>
            <a:spLocks noGrp="1"/>
          </p:cNvSpPr>
          <p:nvPr>
            <p:ph type="title"/>
          </p:nvPr>
        </p:nvSpPr>
        <p:spPr>
          <a:xfrm>
            <a:off x="457200" y="476672"/>
            <a:ext cx="8229600" cy="1728192"/>
          </a:xfrm>
        </p:spPr>
        <p:txBody>
          <a:bodyPr>
            <a:normAutofit fontScale="90000"/>
          </a:bodyPr>
          <a:lstStyle/>
          <a:p>
            <a:pPr algn="ctr"/>
            <a:r>
              <a:rPr lang="pl-PL" dirty="0" smtClean="0"/>
              <a:t/>
            </a:r>
            <a:br>
              <a:rPr lang="pl-PL" dirty="0" smtClean="0"/>
            </a:br>
            <a:r>
              <a:rPr lang="pl-PL" dirty="0" smtClean="0"/>
              <a:t/>
            </a:r>
            <a:br>
              <a:rPr lang="pl-PL" dirty="0" smtClean="0"/>
            </a:br>
            <a:r>
              <a:rPr lang="pl-PL" dirty="0" smtClean="0"/>
              <a:t>Pytanie nr 6 – Jak można ustalić, czy ktoś jest zarażony</a:t>
            </a:r>
            <a:br>
              <a:rPr lang="pl-PL" dirty="0" smtClean="0"/>
            </a:br>
            <a:r>
              <a:rPr lang="pl-PL" dirty="0" smtClean="0"/>
              <a:t> wirusem HIV ?</a:t>
            </a:r>
            <a:br>
              <a:rPr lang="pl-PL" dirty="0" smtClean="0"/>
            </a:br>
            <a:r>
              <a:rPr lang="pl-PL" dirty="0" smtClean="0"/>
              <a:t/>
            </a:r>
            <a:br>
              <a:rPr lang="pl-PL" dirty="0" smtClean="0"/>
            </a:br>
            <a:endParaRPr lang="pl-PL" dirty="0"/>
          </a:p>
        </p:txBody>
      </p:sp>
    </p:spTree>
  </p:cSld>
  <p:clrMapOvr>
    <a:masterClrMapping/>
  </p:clrMapOvr>
  <p:transition spd="slow" advTm="30000">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2636912"/>
            <a:ext cx="8229600" cy="3370379"/>
          </a:xfrm>
        </p:spPr>
        <p:txBody>
          <a:bodyPr/>
          <a:lstStyle/>
          <a:p>
            <a:pPr>
              <a:lnSpc>
                <a:spcPct val="150000"/>
              </a:lnSpc>
            </a:pPr>
            <a:r>
              <a:rPr lang="pl-PL" dirty="0" smtClean="0"/>
              <a:t>Zimbabwe </a:t>
            </a:r>
            <a:r>
              <a:rPr lang="pl-PL" b="1" dirty="0" smtClean="0"/>
              <a:t>– 50 osób</a:t>
            </a:r>
            <a:endParaRPr lang="pl-PL" dirty="0" smtClean="0"/>
          </a:p>
          <a:p>
            <a:pPr>
              <a:lnSpc>
                <a:spcPct val="150000"/>
              </a:lnSpc>
            </a:pPr>
            <a:r>
              <a:rPr lang="pl-PL" dirty="0" smtClean="0"/>
              <a:t>Polsce </a:t>
            </a:r>
            <a:r>
              <a:rPr lang="pl-PL" b="1" dirty="0" smtClean="0"/>
              <a:t>– 22 osoby</a:t>
            </a:r>
            <a:endParaRPr lang="pl-PL" dirty="0" smtClean="0"/>
          </a:p>
          <a:p>
            <a:pPr>
              <a:lnSpc>
                <a:spcPct val="150000"/>
              </a:lnSpc>
            </a:pPr>
            <a:r>
              <a:rPr lang="pl-PL" dirty="0" smtClean="0"/>
              <a:t>na Ukrainie – </a:t>
            </a:r>
            <a:r>
              <a:rPr lang="pl-PL" b="1" dirty="0" smtClean="0"/>
              <a:t>69 osób</a:t>
            </a:r>
            <a:endParaRPr lang="pl-PL" dirty="0" smtClean="0"/>
          </a:p>
          <a:p>
            <a:pPr>
              <a:lnSpc>
                <a:spcPct val="150000"/>
              </a:lnSpc>
            </a:pPr>
            <a:r>
              <a:rPr lang="pl-PL" dirty="0" smtClean="0"/>
              <a:t>Sudanie </a:t>
            </a:r>
            <a:r>
              <a:rPr lang="pl-PL" b="1" dirty="0" smtClean="0"/>
              <a:t>– 32 osoby</a:t>
            </a:r>
            <a:endParaRPr lang="pl-PL" dirty="0" smtClean="0"/>
          </a:p>
          <a:p>
            <a:pPr>
              <a:buNone/>
            </a:pPr>
            <a:endParaRPr lang="pl-PL" dirty="0"/>
          </a:p>
        </p:txBody>
      </p:sp>
      <p:sp>
        <p:nvSpPr>
          <p:cNvPr id="3" name="Tytuł 2"/>
          <p:cNvSpPr>
            <a:spLocks noGrp="1"/>
          </p:cNvSpPr>
          <p:nvPr>
            <p:ph type="title"/>
          </p:nvPr>
        </p:nvSpPr>
        <p:spPr>
          <a:xfrm>
            <a:off x="457200" y="692696"/>
            <a:ext cx="8229600" cy="1224136"/>
          </a:xfrm>
        </p:spPr>
        <p:txBody>
          <a:bodyPr>
            <a:normAutofit fontScale="90000"/>
          </a:bodyPr>
          <a:lstStyle/>
          <a:p>
            <a:pPr algn="ctr"/>
            <a:r>
              <a:rPr lang="pl-PL" dirty="0" smtClean="0"/>
              <a:t/>
            </a:r>
            <a:br>
              <a:rPr lang="pl-PL" dirty="0" smtClean="0"/>
            </a:br>
            <a:r>
              <a:rPr lang="pl-PL" dirty="0" smtClean="0"/>
              <a:t/>
            </a:r>
            <a:br>
              <a:rPr lang="pl-PL" dirty="0" smtClean="0"/>
            </a:br>
            <a:r>
              <a:rPr lang="pl-PL" dirty="0" smtClean="0"/>
              <a:t>Pytanie nr 7 – Twoim zdaniem największy wskaźnik </a:t>
            </a:r>
            <a:r>
              <a:rPr lang="pl-PL" dirty="0" err="1" smtClean="0"/>
              <a:t>zachorowal-ności</a:t>
            </a:r>
            <a:r>
              <a:rPr lang="pl-PL" dirty="0" smtClean="0"/>
              <a:t> na HIV występuje w :</a:t>
            </a:r>
            <a:br>
              <a:rPr lang="pl-PL" dirty="0" smtClean="0"/>
            </a:br>
            <a:endParaRPr lang="pl-PL" dirty="0"/>
          </a:p>
        </p:txBody>
      </p:sp>
    </p:spTree>
  </p:cSld>
  <p:clrMapOvr>
    <a:masterClrMapping/>
  </p:clrMapOvr>
  <p:transition spd="slow" advTm="30000">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2492896"/>
            <a:ext cx="8229600" cy="3514395"/>
          </a:xfrm>
        </p:spPr>
        <p:txBody>
          <a:bodyPr/>
          <a:lstStyle/>
          <a:p>
            <a:pPr>
              <a:lnSpc>
                <a:spcPct val="150000"/>
              </a:lnSpc>
            </a:pPr>
            <a:r>
              <a:rPr lang="pl-PL" dirty="0" smtClean="0"/>
              <a:t>zachodniopomorskim – </a:t>
            </a:r>
            <a:r>
              <a:rPr lang="pl-PL" b="1" dirty="0" smtClean="0"/>
              <a:t>46 osób</a:t>
            </a:r>
            <a:endParaRPr lang="pl-PL" dirty="0" smtClean="0"/>
          </a:p>
          <a:p>
            <a:pPr>
              <a:lnSpc>
                <a:spcPct val="150000"/>
              </a:lnSpc>
            </a:pPr>
            <a:r>
              <a:rPr lang="pl-PL" dirty="0" smtClean="0"/>
              <a:t>dolnośląskim </a:t>
            </a:r>
            <a:r>
              <a:rPr lang="pl-PL" b="1" dirty="0" smtClean="0"/>
              <a:t>– 24 osoby</a:t>
            </a:r>
            <a:endParaRPr lang="pl-PL" dirty="0" smtClean="0"/>
          </a:p>
          <a:p>
            <a:pPr>
              <a:lnSpc>
                <a:spcPct val="150000"/>
              </a:lnSpc>
            </a:pPr>
            <a:r>
              <a:rPr lang="pl-PL" dirty="0" smtClean="0"/>
              <a:t>mazowieckim – </a:t>
            </a:r>
            <a:r>
              <a:rPr lang="pl-PL" b="1" dirty="0" smtClean="0"/>
              <a:t>63 osoby</a:t>
            </a:r>
            <a:endParaRPr lang="pl-PL" dirty="0" smtClean="0"/>
          </a:p>
          <a:p>
            <a:pPr>
              <a:lnSpc>
                <a:spcPct val="150000"/>
              </a:lnSpc>
            </a:pPr>
            <a:r>
              <a:rPr lang="pl-PL" dirty="0" smtClean="0"/>
              <a:t>podlaskim </a:t>
            </a:r>
            <a:r>
              <a:rPr lang="pl-PL" b="1" dirty="0" smtClean="0"/>
              <a:t>– 3 osoby</a:t>
            </a:r>
            <a:endParaRPr lang="pl-PL" dirty="0" smtClean="0"/>
          </a:p>
          <a:p>
            <a:endParaRPr lang="pl-PL" dirty="0"/>
          </a:p>
        </p:txBody>
      </p:sp>
      <p:sp>
        <p:nvSpPr>
          <p:cNvPr id="3" name="Tytuł 2"/>
          <p:cNvSpPr>
            <a:spLocks noGrp="1"/>
          </p:cNvSpPr>
          <p:nvPr>
            <p:ph type="title"/>
          </p:nvPr>
        </p:nvSpPr>
        <p:spPr>
          <a:xfrm>
            <a:off x="457200" y="836712"/>
            <a:ext cx="8229600" cy="1224136"/>
          </a:xfrm>
        </p:spPr>
        <p:txBody>
          <a:bodyPr>
            <a:normAutofit fontScale="90000"/>
          </a:bodyPr>
          <a:lstStyle/>
          <a:p>
            <a:pPr algn="ctr"/>
            <a:r>
              <a:rPr lang="pl-PL" dirty="0" smtClean="0"/>
              <a:t/>
            </a:r>
            <a:br>
              <a:rPr lang="pl-PL" dirty="0" smtClean="0"/>
            </a:br>
            <a:r>
              <a:rPr lang="pl-PL" dirty="0" smtClean="0"/>
              <a:t>Pytanie nr 8 -  W którym </a:t>
            </a:r>
            <a:br>
              <a:rPr lang="pl-PL" dirty="0" smtClean="0"/>
            </a:br>
            <a:r>
              <a:rPr lang="pl-PL" dirty="0" smtClean="0"/>
              <a:t>z polskich województw występuje największy odsetek zarażonych wirusem HIV ? </a:t>
            </a:r>
            <a:br>
              <a:rPr lang="pl-PL" dirty="0" smtClean="0"/>
            </a:br>
            <a:endParaRPr lang="pl-PL" dirty="0"/>
          </a:p>
        </p:txBody>
      </p:sp>
      <p:pic>
        <p:nvPicPr>
          <p:cNvPr id="4" name="Obraz 3" descr="275px-AIDS_in_POLAND.svg.png"/>
          <p:cNvPicPr>
            <a:picLocks noChangeAspect="1"/>
          </p:cNvPicPr>
          <p:nvPr/>
        </p:nvPicPr>
        <p:blipFill>
          <a:blip r:embed="rId2" cstate="print"/>
          <a:stretch>
            <a:fillRect/>
          </a:stretch>
        </p:blipFill>
        <p:spPr>
          <a:xfrm>
            <a:off x="5558374" y="3284984"/>
            <a:ext cx="3217177" cy="3100189"/>
          </a:xfrm>
          <a:prstGeom prst="rect">
            <a:avLst/>
          </a:prstGeom>
        </p:spPr>
      </p:pic>
    </p:spTree>
  </p:cSld>
  <p:clrMapOvr>
    <a:masterClrMapping/>
  </p:clrMapOvr>
  <p:transition spd="slow" advTm="30000">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2996952"/>
            <a:ext cx="8229600" cy="3010339"/>
          </a:xfrm>
        </p:spPr>
        <p:txBody>
          <a:bodyPr/>
          <a:lstStyle/>
          <a:p>
            <a:pPr algn="just">
              <a:lnSpc>
                <a:spcPct val="150000"/>
              </a:lnSpc>
              <a:buNone/>
            </a:pPr>
            <a:r>
              <a:rPr lang="pl-PL" dirty="0" smtClean="0"/>
              <a:t>      Padały różne odpowiedzi: – nie uprawiać seksu, zabezpieczać się, badać się regularnie (3-4 odpowiedzi, z każdej z klas, reszta nie udzielała żadnej odpowiedzi).</a:t>
            </a:r>
          </a:p>
          <a:p>
            <a:pPr>
              <a:buNone/>
            </a:pPr>
            <a:endParaRPr lang="pl-PL" dirty="0" smtClean="0"/>
          </a:p>
          <a:p>
            <a:endParaRPr lang="pl-PL" dirty="0"/>
          </a:p>
        </p:txBody>
      </p:sp>
      <p:sp>
        <p:nvSpPr>
          <p:cNvPr id="3" name="Tytuł 2"/>
          <p:cNvSpPr>
            <a:spLocks noGrp="1"/>
          </p:cNvSpPr>
          <p:nvPr>
            <p:ph type="title"/>
          </p:nvPr>
        </p:nvSpPr>
        <p:spPr>
          <a:xfrm>
            <a:off x="457200" y="548680"/>
            <a:ext cx="8229600" cy="1872208"/>
          </a:xfrm>
        </p:spPr>
        <p:txBody>
          <a:bodyPr>
            <a:normAutofit fontScale="90000"/>
          </a:bodyPr>
          <a:lstStyle/>
          <a:p>
            <a:pPr algn="ctr"/>
            <a:r>
              <a:rPr lang="pl-PL" dirty="0" smtClean="0"/>
              <a:t/>
            </a:r>
            <a:br>
              <a:rPr lang="pl-PL" dirty="0" smtClean="0"/>
            </a:br>
            <a:r>
              <a:rPr lang="pl-PL" dirty="0" smtClean="0"/>
              <a:t>Pytanie nr 9 –Co zrobić, by ograniczyć rozpowszechnianie się tej okrutnej choroby? Podaj swoją propozycję:</a:t>
            </a:r>
            <a:br>
              <a:rPr lang="pl-PL" dirty="0" smtClean="0"/>
            </a:br>
            <a:endParaRPr lang="pl-PL" dirty="0"/>
          </a:p>
        </p:txBody>
      </p:sp>
    </p:spTree>
  </p:cSld>
  <p:clrMapOvr>
    <a:masterClrMapping/>
  </p:clrMapOvr>
  <p:transition spd="slow" advTm="30000">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196752"/>
            <a:ext cx="8229600" cy="4968552"/>
          </a:xfrm>
        </p:spPr>
        <p:txBody>
          <a:bodyPr>
            <a:normAutofit fontScale="92500"/>
          </a:bodyPr>
          <a:lstStyle/>
          <a:p>
            <a:pPr lvl="1" algn="just">
              <a:buNone/>
            </a:pPr>
            <a:r>
              <a:rPr lang="pl-PL" dirty="0" smtClean="0"/>
              <a:t>       Wiedza na temat HIV, AIDS i sposobów zarażenia się nie jest wystarczająca. Świadczy o tym fakt, że uczniowie wskazywali na możliwość zakażenia drogą kropelkową. Wielu ankietowanych twierdziło też, że AIDS i HIV to to samo. Trafnie „obstawiali” choroby wskaźnikowe dla AIDS. Wskazali też, że największa liczba zarażonych występuje w Zimbabwe i na Ukrainie, choć odwrócono proporcje. Podawano też mądre propozycje, jak uchronić się przed zachorowaniem na HIV, a później AIDS. Natomiast stosunkowo mała liczba ankietowanych wskazała, że w Polsce najwięcej zakażonych zamieszkuje województwo dolnośląskie (3,8%). Wymieniano, że w województwie mazowieckim (w rzeczywistości 2,7%)</a:t>
            </a:r>
            <a:br>
              <a:rPr lang="pl-PL" dirty="0" smtClean="0"/>
            </a:br>
            <a:r>
              <a:rPr lang="pl-PL" dirty="0" smtClean="0"/>
              <a:t> i w  zachodniopomorskim (1,9%) w skali kraju.</a:t>
            </a:r>
            <a:endParaRPr lang="pl-PL" dirty="0"/>
          </a:p>
        </p:txBody>
      </p:sp>
      <p:sp>
        <p:nvSpPr>
          <p:cNvPr id="3" name="Tytuł 2"/>
          <p:cNvSpPr>
            <a:spLocks noGrp="1"/>
          </p:cNvSpPr>
          <p:nvPr>
            <p:ph type="title"/>
          </p:nvPr>
        </p:nvSpPr>
        <p:spPr/>
        <p:txBody>
          <a:bodyPr/>
          <a:lstStyle/>
          <a:p>
            <a:pPr algn="ctr"/>
            <a:r>
              <a:rPr lang="pl-PL" dirty="0" smtClean="0"/>
              <a:t>WNIOSKI:</a:t>
            </a:r>
            <a:endParaRPr lang="pl-PL" dirty="0"/>
          </a:p>
        </p:txBody>
      </p:sp>
    </p:spTree>
  </p:cSld>
  <p:clrMapOvr>
    <a:masterClrMapping/>
  </p:clrMapOvr>
  <p:transition spd="slow" advTm="30000">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620688"/>
            <a:ext cx="8229600" cy="5386603"/>
          </a:xfrm>
        </p:spPr>
        <p:txBody>
          <a:bodyPr>
            <a:normAutofit fontScale="85000" lnSpcReduction="20000"/>
          </a:bodyPr>
          <a:lstStyle/>
          <a:p>
            <a:pPr algn="just">
              <a:lnSpc>
                <a:spcPct val="150000"/>
              </a:lnSpc>
              <a:buNone/>
            </a:pPr>
            <a:r>
              <a:rPr lang="pl-PL" dirty="0" smtClean="0"/>
              <a:t>         Paradoksalnie, mimo, że HIV jest jednym </a:t>
            </a:r>
            <a:br>
              <a:rPr lang="pl-PL" dirty="0" smtClean="0"/>
            </a:br>
            <a:r>
              <a:rPr lang="pl-PL" dirty="0" smtClean="0"/>
              <a:t>z najlepiej poznanych wirusów, uczeni wciąż nie mają pojęcia skąd się wywodzi (choć zdaje się, że wszystkie ślady prowadzą do retrowirusów przenoszonych przez afrykańskie małpy, a które </a:t>
            </a:r>
            <a:br>
              <a:rPr lang="pl-PL" dirty="0" smtClean="0"/>
            </a:br>
            <a:r>
              <a:rPr lang="pl-PL" dirty="0" smtClean="0"/>
              <a:t>z czasem najprawdopodobniej zmutowały i przeszły na człowieka). Nadal też nie znamy skutecznego leku na tą okrutną chorobę. Nie dziwmy się więc, że my, młodzi ludzie, dopiero podczas takich ankiet dowiadujemy się, jak mało wiemy na tak ważny temat…</a:t>
            </a:r>
            <a:endParaRPr lang="pl-PL" dirty="0"/>
          </a:p>
        </p:txBody>
      </p:sp>
    </p:spTree>
  </p:cSld>
  <p:clrMapOvr>
    <a:masterClrMapping/>
  </p:clrMapOvr>
  <p:transition spd="slow" advTm="30000">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smtClean="0"/>
              <a:t>Aleksandra </a:t>
            </a:r>
            <a:r>
              <a:rPr lang="pl-PL" dirty="0" err="1" smtClean="0"/>
              <a:t>Kłaptij</a:t>
            </a:r>
            <a:endParaRPr lang="pl-PL" dirty="0" smtClean="0"/>
          </a:p>
          <a:p>
            <a:r>
              <a:rPr lang="pl-PL" dirty="0" smtClean="0"/>
              <a:t>Nikola Janus</a:t>
            </a:r>
          </a:p>
          <a:p>
            <a:r>
              <a:rPr lang="pl-PL" dirty="0" smtClean="0"/>
              <a:t>Wojciech Zawalski</a:t>
            </a:r>
          </a:p>
          <a:p>
            <a:r>
              <a:rPr lang="pl-PL" dirty="0" smtClean="0"/>
              <a:t>Damian Matuszewski</a:t>
            </a:r>
          </a:p>
          <a:p>
            <a:r>
              <a:rPr lang="pl-PL" dirty="0" smtClean="0"/>
              <a:t>Piotr Strzelec</a:t>
            </a:r>
          </a:p>
          <a:p>
            <a:r>
              <a:rPr lang="pl-PL" dirty="0" smtClean="0"/>
              <a:t>Rafał Bartela</a:t>
            </a:r>
          </a:p>
          <a:p>
            <a:r>
              <a:rPr lang="pl-PL" dirty="0" smtClean="0"/>
              <a:t>Mariusz Sobczak</a:t>
            </a:r>
          </a:p>
          <a:p>
            <a:r>
              <a:rPr lang="pl-PL" dirty="0" smtClean="0"/>
              <a:t>Mariola Radzikowska</a:t>
            </a:r>
          </a:p>
          <a:p>
            <a:r>
              <a:rPr lang="pl-PL" dirty="0" err="1" smtClean="0"/>
              <a:t>Wanessa</a:t>
            </a:r>
            <a:r>
              <a:rPr lang="pl-PL" dirty="0" smtClean="0"/>
              <a:t> Sakowska</a:t>
            </a:r>
          </a:p>
          <a:p>
            <a:endParaRPr lang="pl-PL" dirty="0" smtClean="0"/>
          </a:p>
          <a:p>
            <a:endParaRPr lang="pl-PL" dirty="0"/>
          </a:p>
        </p:txBody>
      </p:sp>
      <p:sp>
        <p:nvSpPr>
          <p:cNvPr id="3" name="Tytuł 2"/>
          <p:cNvSpPr>
            <a:spLocks noGrp="1"/>
          </p:cNvSpPr>
          <p:nvPr>
            <p:ph type="title"/>
          </p:nvPr>
        </p:nvSpPr>
        <p:spPr/>
        <p:txBody>
          <a:bodyPr>
            <a:normAutofit fontScale="90000"/>
          </a:bodyPr>
          <a:lstStyle/>
          <a:p>
            <a:r>
              <a:rPr lang="pl-PL" dirty="0" smtClean="0"/>
              <a:t>Prezentację i ankietę opracowali:</a:t>
            </a:r>
            <a:endParaRPr lang="pl-PL" dirty="0"/>
          </a:p>
        </p:txBody>
      </p:sp>
      <p:pic>
        <p:nvPicPr>
          <p:cNvPr id="4" name="Obraz 3" descr="aids1.jpg"/>
          <p:cNvPicPr>
            <a:picLocks noChangeAspect="1"/>
          </p:cNvPicPr>
          <p:nvPr/>
        </p:nvPicPr>
        <p:blipFill>
          <a:blip r:embed="rId2" cstate="print"/>
          <a:stretch>
            <a:fillRect/>
          </a:stretch>
        </p:blipFill>
        <p:spPr>
          <a:xfrm>
            <a:off x="4932040" y="1340768"/>
            <a:ext cx="3810000" cy="4889500"/>
          </a:xfrm>
          <a:prstGeom prst="rect">
            <a:avLst/>
          </a:prstGeom>
        </p:spPr>
      </p:pic>
    </p:spTree>
  </p:cSld>
  <p:clrMapOvr>
    <a:masterClrMapping/>
  </p:clrMapOvr>
  <p:transition spd="slow" advTm="30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myanmar-hiv-not-sick-e9.jpg"/>
          <p:cNvPicPr>
            <a:picLocks noChangeAspect="1"/>
          </p:cNvPicPr>
          <p:nvPr/>
        </p:nvPicPr>
        <p:blipFill>
          <a:blip r:embed="rId2" cstate="print"/>
          <a:stretch>
            <a:fillRect/>
          </a:stretch>
        </p:blipFill>
        <p:spPr>
          <a:xfrm>
            <a:off x="0" y="381000"/>
            <a:ext cx="9144000" cy="6096000"/>
          </a:xfrm>
          <a:prstGeom prst="rect">
            <a:avLst/>
          </a:prstGeom>
        </p:spPr>
      </p:pic>
      <p:sp>
        <p:nvSpPr>
          <p:cNvPr id="2" name="Symbol zastępczy zawartości 1"/>
          <p:cNvSpPr>
            <a:spLocks noGrp="1"/>
          </p:cNvSpPr>
          <p:nvPr>
            <p:ph idx="1"/>
          </p:nvPr>
        </p:nvSpPr>
        <p:spPr>
          <a:xfrm>
            <a:off x="457200" y="404664"/>
            <a:ext cx="8229600" cy="6048672"/>
          </a:xfrm>
        </p:spPr>
        <p:txBody>
          <a:bodyPr>
            <a:normAutofit/>
          </a:bodyPr>
          <a:lstStyle/>
          <a:p>
            <a:pPr algn="just">
              <a:lnSpc>
                <a:spcPct val="150000"/>
              </a:lnSpc>
              <a:buNone/>
            </a:pPr>
            <a:r>
              <a:rPr lang="pl-PL" sz="3500" b="1" dirty="0" smtClean="0">
                <a:solidFill>
                  <a:schemeClr val="bg1"/>
                </a:solidFill>
              </a:rPr>
              <a:t>     </a:t>
            </a:r>
            <a:r>
              <a:rPr lang="pl-PL" sz="2800" b="1" dirty="0" smtClean="0">
                <a:solidFill>
                  <a:schemeClr val="bg1"/>
                </a:solidFill>
              </a:rPr>
              <a:t>   </a:t>
            </a:r>
          </a:p>
          <a:p>
            <a:pPr algn="just">
              <a:lnSpc>
                <a:spcPct val="150000"/>
              </a:lnSpc>
              <a:buNone/>
            </a:pPr>
            <a:endParaRPr lang="pl-PL" sz="2800" b="1" dirty="0" smtClean="0">
              <a:solidFill>
                <a:schemeClr val="bg1"/>
              </a:solidFill>
            </a:endParaRPr>
          </a:p>
          <a:p>
            <a:pPr algn="just">
              <a:lnSpc>
                <a:spcPct val="150000"/>
              </a:lnSpc>
              <a:buNone/>
            </a:pPr>
            <a:r>
              <a:rPr lang="pl-PL" sz="2800" b="1" dirty="0" smtClean="0">
                <a:solidFill>
                  <a:schemeClr val="bg1"/>
                </a:solidFill>
              </a:rPr>
              <a:t>         Początkowo, wirus HIV utożsamiany był z homoseksualistami i narkomanami, jednak obecnie zasięg jego rażenia jest olbrzymi i dotyka wszystkich przedstawicieli społeczeństwa.</a:t>
            </a:r>
            <a:endParaRPr lang="pl-PL" sz="2800" b="1" dirty="0">
              <a:solidFill>
                <a:schemeClr val="bg1"/>
              </a:solidFill>
            </a:endParaRPr>
          </a:p>
        </p:txBody>
      </p:sp>
    </p:spTree>
  </p:cSld>
  <p:clrMapOvr>
    <a:masterClrMapping/>
  </p:clrMapOvr>
  <p:transition spd="slow" advTm="30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124744"/>
            <a:ext cx="8229600" cy="4882547"/>
          </a:xfrm>
        </p:spPr>
        <p:txBody>
          <a:bodyPr>
            <a:normAutofit fontScale="70000" lnSpcReduction="20000"/>
          </a:bodyPr>
          <a:lstStyle/>
          <a:p>
            <a:pPr algn="just"/>
            <a:endParaRPr lang="pl-PL" sz="3100" dirty="0" smtClean="0"/>
          </a:p>
          <a:p>
            <a:pPr algn="just"/>
            <a:r>
              <a:rPr lang="pl-PL" sz="3100" dirty="0" smtClean="0"/>
              <a:t>Na początku lat 80 wydawało się, że epidemia HIV ominęła kobiety. Praktycznie wszystkie infekcje w krajach uprzemysłowionych występowały głównie wśród mężczyzn. Kobiety pozostawiono bez opieki co w bardzo krótkim czasie zaowocowało znacznym wzrostem zakażeń.</a:t>
            </a:r>
          </a:p>
          <a:p>
            <a:pPr algn="just"/>
            <a:r>
              <a:rPr lang="pl-PL" sz="3100" dirty="0" smtClean="0"/>
              <a:t>Pierwszy przypadek AIDS u kobiety opisano w roku 1981.</a:t>
            </a:r>
          </a:p>
          <a:p>
            <a:pPr algn="just"/>
            <a:r>
              <a:rPr lang="pl-PL" sz="3100" dirty="0" smtClean="0"/>
              <a:t>Wśród osób zakażonych HIV odsetek kobiet w chwili obecnej sięga ok. 40%, a epidemiolodzy przewidują, </a:t>
            </a:r>
            <a:br>
              <a:rPr lang="pl-PL" sz="3100" dirty="0" smtClean="0"/>
            </a:br>
            <a:r>
              <a:rPr lang="pl-PL" sz="3100" dirty="0" smtClean="0"/>
              <a:t>że w najbliższym czasie wzrośnie on do 50%.</a:t>
            </a:r>
          </a:p>
          <a:p>
            <a:pPr algn="just"/>
            <a:r>
              <a:rPr lang="pl-PL" sz="3100" dirty="0" smtClean="0"/>
              <a:t>Według statystyk WHO ponad 75% dorosłych HIV dodatnich nabyło zakażenie drogą kontaktu heteroseksualnego. W Polsce kobiety stanowią obecnie około 25% - 30% nowo rejestrowanych przypadków.</a:t>
            </a:r>
          </a:p>
          <a:p>
            <a:pPr>
              <a:buNone/>
            </a:pPr>
            <a:endParaRPr lang="pl-PL" dirty="0" smtClean="0"/>
          </a:p>
        </p:txBody>
      </p:sp>
      <p:sp>
        <p:nvSpPr>
          <p:cNvPr id="2" name="Tytuł 1"/>
          <p:cNvSpPr>
            <a:spLocks noGrp="1"/>
          </p:cNvSpPr>
          <p:nvPr>
            <p:ph type="title"/>
          </p:nvPr>
        </p:nvSpPr>
        <p:spPr/>
        <p:txBody>
          <a:bodyPr>
            <a:normAutofit fontScale="90000"/>
          </a:bodyPr>
          <a:lstStyle/>
          <a:p>
            <a:pPr algn="ctr"/>
            <a:r>
              <a:rPr lang="pl-PL" dirty="0" smtClean="0"/>
              <a:t/>
            </a:r>
            <a:br>
              <a:rPr lang="pl-PL" dirty="0" smtClean="0"/>
            </a:br>
            <a:r>
              <a:rPr lang="pl-PL" dirty="0" smtClean="0"/>
              <a:t>Trochę historii</a:t>
            </a:r>
            <a:br>
              <a:rPr lang="pl-PL" dirty="0" smtClean="0"/>
            </a:br>
            <a:endParaRPr lang="pl-PL" dirty="0"/>
          </a:p>
        </p:txBody>
      </p:sp>
    </p:spTree>
  </p:cSld>
  <p:clrMapOvr>
    <a:masterClrMapping/>
  </p:clrMapOvr>
  <p:transition spd="slow" advTm="3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http://krwiodawcy.org/wp-content/uploads/2011/12/hiv3.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2" y="1481138"/>
            <a:ext cx="6034616" cy="4525962"/>
          </a:xfrm>
          <a:prstGeom prst="rect">
            <a:avLst/>
          </a:prstGeom>
          <a:noFill/>
          <a:ln>
            <a:noFill/>
          </a:ln>
        </p:spPr>
      </p:pic>
    </p:spTree>
  </p:cSld>
  <p:clrMapOvr>
    <a:masterClrMapping/>
  </p:clrMapOvr>
  <p:transition spd="slow" advTm="30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77500" lnSpcReduction="20000"/>
          </a:bodyPr>
          <a:lstStyle/>
          <a:p>
            <a:pPr algn="just"/>
            <a:r>
              <a:rPr lang="pl-PL" dirty="0" smtClean="0"/>
              <a:t>Najwięcej kobiet zakażonych mieści się  w grupie wiekowej od 31 do 40 lat(46,7%). Przeważa średnie wykształcenie (40,4%), pomaturalne 12,4%, wyższe 6,7% podstawowe 22,5%. W większości kobiety pochodzą z dużych miast (70,3%). W większości zakażenie zostało wykryte 6 lat wcześniej i więcej (do 5 lat – 21,3%; 6-10 lat 37,1%; ponad 10 lat 41,6%. Zawodowo pracuje (34,1%), głównym źródłem utrzymania jest renta. 22% nie ujawniło zakażenia w swoim środowisku. 84% z badanych kobiet przyjmuje leki antywirusowe. 52,3% ma partnera, 61,4% wychowuje dzieci.</a:t>
            </a:r>
          </a:p>
          <a:p>
            <a:pPr algn="just"/>
            <a:r>
              <a:rPr lang="pl-PL" dirty="0" smtClean="0"/>
              <a:t>Najchętniej wybieranym sposobem spędzania czasu wolnego w pierwszej kolejności jest czytanie książek, potem kolejno – w sposób aktywny uprawianie sportu, podróżowanie, a także chodzenie na spacery. Nie są to „patologiczne” zachowania, z jakimi do niedawna kojarzyło się seropozytywnych.</a:t>
            </a:r>
          </a:p>
          <a:p>
            <a:pPr>
              <a:buNone/>
            </a:pPr>
            <a:endParaRPr lang="pl-PL" dirty="0"/>
          </a:p>
        </p:txBody>
      </p:sp>
      <p:sp>
        <p:nvSpPr>
          <p:cNvPr id="2" name="Tytuł 1"/>
          <p:cNvSpPr>
            <a:spLocks noGrp="1"/>
          </p:cNvSpPr>
          <p:nvPr>
            <p:ph type="title"/>
          </p:nvPr>
        </p:nvSpPr>
        <p:spPr/>
        <p:txBody>
          <a:bodyPr>
            <a:normAutofit fontScale="90000"/>
          </a:bodyPr>
          <a:lstStyle/>
          <a:p>
            <a:r>
              <a:rPr lang="pl-PL" dirty="0" smtClean="0"/>
              <a:t/>
            </a:r>
            <a:br>
              <a:rPr lang="pl-PL" dirty="0" smtClean="0"/>
            </a:br>
            <a:r>
              <a:rPr lang="pl-PL" dirty="0" smtClean="0"/>
              <a:t>Trochę statystyki do powyższego diagramu</a:t>
            </a:r>
            <a:br>
              <a:rPr lang="pl-PL" dirty="0" smtClean="0"/>
            </a:br>
            <a:endParaRPr lang="pl-PL" dirty="0"/>
          </a:p>
        </p:txBody>
      </p:sp>
    </p:spTree>
  </p:cSld>
  <p:clrMapOvr>
    <a:masterClrMapping/>
  </p:clrMapOvr>
  <p:transition spd="slow" advTm="30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2161.jpg"/>
          <p:cNvPicPr>
            <a:picLocks noChangeAspect="1"/>
          </p:cNvPicPr>
          <p:nvPr/>
        </p:nvPicPr>
        <p:blipFill>
          <a:blip r:embed="rId2" cstate="print"/>
          <a:stretch>
            <a:fillRect/>
          </a:stretch>
        </p:blipFill>
        <p:spPr>
          <a:xfrm>
            <a:off x="2051720" y="908720"/>
            <a:ext cx="5112568" cy="5949280"/>
          </a:xfrm>
          <a:prstGeom prst="rect">
            <a:avLst/>
          </a:prstGeom>
        </p:spPr>
      </p:pic>
      <p:sp>
        <p:nvSpPr>
          <p:cNvPr id="3" name="Symbol zastępczy zawartości 2"/>
          <p:cNvSpPr>
            <a:spLocks noGrp="1"/>
          </p:cNvSpPr>
          <p:nvPr>
            <p:ph idx="1"/>
          </p:nvPr>
        </p:nvSpPr>
        <p:spPr/>
        <p:txBody>
          <a:bodyPr>
            <a:normAutofit fontScale="92500" lnSpcReduction="10000"/>
          </a:bodyPr>
          <a:lstStyle/>
          <a:p>
            <a:pPr algn="ctr">
              <a:lnSpc>
                <a:spcPct val="150000"/>
              </a:lnSpc>
              <a:buNone/>
            </a:pPr>
            <a:r>
              <a:rPr lang="pl-PL" sz="3600" b="1" dirty="0" smtClean="0"/>
              <a:t>Kobiety zakażone HIV powinny przeprowadzić badanie ginekologiczne możliwie szybko po rozpoznaniu zakażenia, a następnie wykonywać badania kontrolne </a:t>
            </a:r>
            <a:br>
              <a:rPr lang="pl-PL" sz="3600" b="1" dirty="0" smtClean="0"/>
            </a:br>
            <a:r>
              <a:rPr lang="pl-PL" sz="3600" b="1" dirty="0" smtClean="0"/>
              <a:t>co 6 miesięcy. DLACZEGO?</a:t>
            </a:r>
            <a:endParaRPr lang="pl-PL" sz="3600" dirty="0" smtClean="0"/>
          </a:p>
          <a:p>
            <a:pPr>
              <a:buNone/>
            </a:pPr>
            <a:endParaRPr lang="pl-PL" dirty="0"/>
          </a:p>
        </p:txBody>
      </p:sp>
    </p:spTree>
  </p:cSld>
  <p:clrMapOvr>
    <a:masterClrMapping/>
  </p:clrMapOvr>
  <p:transition spd="slow" advTm="30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AIDS-HIV.jpeg"/>
          <p:cNvPicPr>
            <a:picLocks noChangeAspect="1"/>
          </p:cNvPicPr>
          <p:nvPr/>
        </p:nvPicPr>
        <p:blipFill>
          <a:blip r:embed="rId2" cstate="print"/>
          <a:stretch>
            <a:fillRect/>
          </a:stretch>
        </p:blipFill>
        <p:spPr>
          <a:xfrm>
            <a:off x="827584" y="908720"/>
            <a:ext cx="7409937" cy="4792935"/>
          </a:xfrm>
          <a:prstGeom prst="rect">
            <a:avLst/>
          </a:prstGeom>
        </p:spPr>
      </p:pic>
      <p:sp>
        <p:nvSpPr>
          <p:cNvPr id="3" name="Symbol zastępczy zawartości 2"/>
          <p:cNvSpPr>
            <a:spLocks noGrp="1"/>
          </p:cNvSpPr>
          <p:nvPr>
            <p:ph idx="1"/>
          </p:nvPr>
        </p:nvSpPr>
        <p:spPr>
          <a:xfrm>
            <a:off x="457200" y="1124744"/>
            <a:ext cx="8229600" cy="5400600"/>
          </a:xfrm>
        </p:spPr>
        <p:txBody>
          <a:bodyPr>
            <a:normAutofit lnSpcReduction="10000"/>
          </a:bodyPr>
          <a:lstStyle/>
          <a:p>
            <a:pPr algn="just">
              <a:buNone/>
            </a:pPr>
            <a:r>
              <a:rPr lang="pl-PL" dirty="0" smtClean="0"/>
              <a:t>       </a:t>
            </a:r>
            <a:r>
              <a:rPr lang="pl-PL" b="1" dirty="0" smtClean="0"/>
              <a:t>Największym zagrożeniem dla życia kobiet HIV-dodatnich jest rak szyjki macicy. Od niedawna uznany za chorobę przenoszoną drogą kontaktów seksualnych - rak szyjki macicy, powstaje na skutek zakażenia wirusem brodawczaka ludzkiego (HPV). Współistnienie zakażenia HPV i HIV zwiększa wielokrotnie ryzyko zachorowania na raka szyjki macicy kobiet HIV-dodatnich. Dlatego istnieją specjalne zalecenia co do częstości wykonywania badań cytologicznych, </a:t>
            </a:r>
            <a:r>
              <a:rPr lang="pl-PL" b="1" dirty="0" err="1" smtClean="0"/>
              <a:t>kolposkopowych</a:t>
            </a:r>
            <a:r>
              <a:rPr lang="pl-PL" b="1" dirty="0" smtClean="0"/>
              <a:t> (bezpośrednie badanie szyjki macicy w mikroskopie) oraz badań </a:t>
            </a:r>
            <a:br>
              <a:rPr lang="pl-PL" b="1" dirty="0" smtClean="0"/>
            </a:br>
            <a:r>
              <a:rPr lang="pl-PL" b="1" dirty="0" smtClean="0"/>
              <a:t>w kierunku zakażenia HPV u tych kobiet. </a:t>
            </a:r>
          </a:p>
          <a:p>
            <a:endParaRPr lang="pl-PL" dirty="0" smtClean="0"/>
          </a:p>
          <a:p>
            <a:pPr>
              <a:buNone/>
            </a:pPr>
            <a:endParaRPr lang="pl-PL" dirty="0"/>
          </a:p>
        </p:txBody>
      </p:sp>
      <p:sp>
        <p:nvSpPr>
          <p:cNvPr id="2" name="Tytuł 1"/>
          <p:cNvSpPr>
            <a:spLocks noGrp="1"/>
          </p:cNvSpPr>
          <p:nvPr>
            <p:ph type="title"/>
          </p:nvPr>
        </p:nvSpPr>
        <p:spPr>
          <a:xfrm>
            <a:off x="611560" y="260648"/>
            <a:ext cx="8229600" cy="850106"/>
          </a:xfrm>
        </p:spPr>
        <p:txBody>
          <a:bodyPr/>
          <a:lstStyle/>
          <a:p>
            <a:pPr algn="ctr"/>
            <a:r>
              <a:rPr lang="pl-PL" dirty="0" smtClean="0"/>
              <a:t>Dlatego:</a:t>
            </a:r>
            <a:endParaRPr lang="pl-PL" dirty="0"/>
          </a:p>
        </p:txBody>
      </p:sp>
    </p:spTree>
  </p:cSld>
  <p:clrMapOvr>
    <a:masterClrMapping/>
  </p:clrMapOvr>
  <p:transition spd="slow" advTm="30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krawjowe_centrum_aids1-282x300.jpg"/>
          <p:cNvPicPr>
            <a:picLocks noChangeAspect="1"/>
          </p:cNvPicPr>
          <p:nvPr/>
        </p:nvPicPr>
        <p:blipFill>
          <a:blip r:embed="rId2" cstate="print"/>
          <a:stretch>
            <a:fillRect/>
          </a:stretch>
        </p:blipFill>
        <p:spPr>
          <a:xfrm>
            <a:off x="2339752" y="908720"/>
            <a:ext cx="4439369" cy="4722733"/>
          </a:xfrm>
          <a:prstGeom prst="rect">
            <a:avLst/>
          </a:prstGeom>
        </p:spPr>
      </p:pic>
      <p:sp>
        <p:nvSpPr>
          <p:cNvPr id="2" name="Symbol zastępczy zawartości 1"/>
          <p:cNvSpPr>
            <a:spLocks noGrp="1"/>
          </p:cNvSpPr>
          <p:nvPr>
            <p:ph idx="1"/>
          </p:nvPr>
        </p:nvSpPr>
        <p:spPr>
          <a:xfrm>
            <a:off x="457200" y="476672"/>
            <a:ext cx="8229600" cy="5530619"/>
          </a:xfrm>
        </p:spPr>
        <p:txBody>
          <a:bodyPr>
            <a:normAutofit fontScale="92500"/>
          </a:bodyPr>
          <a:lstStyle/>
          <a:p>
            <a:pPr algn="just">
              <a:buNone/>
            </a:pPr>
            <a:r>
              <a:rPr lang="pl-PL" dirty="0" smtClean="0"/>
              <a:t>     W Polsce łatwo dostępnym badaniem jest badanie cytologiczne oraz, w większości ośrodków, badanie </a:t>
            </a:r>
            <a:r>
              <a:rPr lang="pl-PL" dirty="0" err="1" smtClean="0"/>
              <a:t>kolposkopowe</a:t>
            </a:r>
            <a:r>
              <a:rPr lang="pl-PL" dirty="0" smtClean="0"/>
              <a:t>. Badanie </a:t>
            </a:r>
            <a:br>
              <a:rPr lang="pl-PL" dirty="0" smtClean="0"/>
            </a:br>
            <a:r>
              <a:rPr lang="pl-PL" dirty="0" smtClean="0"/>
              <a:t>w kierunku zakażenia HPV jest dostępne </a:t>
            </a:r>
            <a:br>
              <a:rPr lang="pl-PL" dirty="0" smtClean="0"/>
            </a:br>
            <a:r>
              <a:rPr lang="pl-PL" dirty="0" smtClean="0"/>
              <a:t>w nielicznych ośrodkach, nie jest finansowane przez NFZ, a koszt jednego badania wynosi ok. 160 zł. Pod znakiem zapytania stoi też możliwość korzystania przez kobiety zakażone HIV ze specjalistycznych oddziałów </a:t>
            </a:r>
            <a:r>
              <a:rPr lang="pl-PL" dirty="0" err="1" smtClean="0"/>
              <a:t>gineko-logicznych</a:t>
            </a:r>
            <a:r>
              <a:rPr lang="pl-PL" dirty="0" smtClean="0"/>
              <a:t>, gdzie przeprowadza się małe i duże zabiegi (diagnostyczne i lecznicze). Skierowanie kobiety zakażonej HIV do oddziału ginekologicznego ciągle jeszcze napotyka na niezrozumiały opór ordynatorów oddziału.</a:t>
            </a:r>
            <a:endParaRPr lang="pl-PL" dirty="0"/>
          </a:p>
        </p:txBody>
      </p:sp>
    </p:spTree>
  </p:cSld>
  <p:clrMapOvr>
    <a:masterClrMapping/>
  </p:clrMapOvr>
  <p:transition spd="slow" advTm="30000">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150</TotalTime>
  <Words>753</Words>
  <Application>Microsoft Office PowerPoint</Application>
  <PresentationFormat>Pokaz na ekranie (4:3)</PresentationFormat>
  <Paragraphs>94</Paragraphs>
  <Slides>27</Slides>
  <Notes>0</Notes>
  <HiddenSlides>0</HiddenSlides>
  <MMClips>0</MMClips>
  <ScaleCrop>false</ScaleCrop>
  <HeadingPairs>
    <vt:vector size="4" baseType="variant">
      <vt:variant>
        <vt:lpstr>Motyw</vt:lpstr>
      </vt:variant>
      <vt:variant>
        <vt:i4>1</vt:i4>
      </vt:variant>
      <vt:variant>
        <vt:lpstr>Tytuły slajdów</vt:lpstr>
      </vt:variant>
      <vt:variant>
        <vt:i4>27</vt:i4>
      </vt:variant>
    </vt:vector>
  </HeadingPairs>
  <TitlesOfParts>
    <vt:vector size="28" baseType="lpstr">
      <vt:lpstr>Hol</vt:lpstr>
      <vt:lpstr>Kryzys pod kontrolą – w oparciu  o filmowy projekt edukacyjny „Patrz i zmieniaj” CEO</vt:lpstr>
      <vt:lpstr>Prezentacja programu PowerPoint</vt:lpstr>
      <vt:lpstr>Prezentacja programu PowerPoint</vt:lpstr>
      <vt:lpstr> Trochę historii </vt:lpstr>
      <vt:lpstr>Prezentacja programu PowerPoint</vt:lpstr>
      <vt:lpstr> Trochę statystyki do powyższego diagramu </vt:lpstr>
      <vt:lpstr>Prezentacja programu PowerPoint</vt:lpstr>
      <vt:lpstr>Dlatego:</vt:lpstr>
      <vt:lpstr>Prezentacja programu PowerPoint</vt:lpstr>
      <vt:lpstr>Prezentacja programu PowerPoint</vt:lpstr>
      <vt:lpstr>        Pamiętaj! </vt:lpstr>
      <vt:lpstr>Jak jest w Polsce????</vt:lpstr>
      <vt:lpstr> HIV to nazwa wirusa, pochodząca od skrótu angielskiej nazwy human immunodeficiency virus, co po polsku oznacza: ludzki wirus upośledzenia odporności.</vt:lpstr>
      <vt:lpstr>AIDS- od angielskiej nazwy acquired immunodeficiency syndrome, po polsku zespół nabytego upośledzenia odporności- to końcowy etap zakażenia HIV, charakteryzujący się wystąpieniem chorób definiujących AIDS, pojawiający się zwykle po wielu latach trwania infekcji HIV. </vt:lpstr>
      <vt:lpstr>Co jeszcze zrobiliśmy w ramach projektu?</vt:lpstr>
      <vt:lpstr>Na pytania nr 1- Czym jest HIV- udzielono różnych odpowiedzi </vt:lpstr>
      <vt:lpstr>Pytanie nr 2- AIDS to ? </vt:lpstr>
      <vt:lpstr> Pytanie nr 3 -  Objawami zwanych chorobami wskaźnikowymi dla AIDS są ? </vt:lpstr>
      <vt:lpstr> Pytanie  nr 4 – HIV można się zarazić : </vt:lpstr>
      <vt:lpstr> Pytanie nr 5 – Bardziej narażone na zakażenie HIV są : </vt:lpstr>
      <vt:lpstr>  Pytanie nr 6 – Jak można ustalić, czy ktoś jest zarażony  wirusem HIV ?  </vt:lpstr>
      <vt:lpstr>  Pytanie nr 7 – Twoim zdaniem największy wskaźnik zachorowal-ności na HIV występuje w : </vt:lpstr>
      <vt:lpstr> Pytanie nr 8 -  W którym  z polskich województw występuje największy odsetek zarażonych wirusem HIV ?  </vt:lpstr>
      <vt:lpstr> Pytanie nr 9 –Co zrobić, by ograniczyć rozpowszechnianie się tej okrutnej choroby? Podaj swoją propozycję: </vt:lpstr>
      <vt:lpstr>WNIOSKI:</vt:lpstr>
      <vt:lpstr>Prezentacja programu PowerPoint</vt:lpstr>
      <vt:lpstr>Prezentację i ankietę opracowali: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Kryzys pod kontrolą</dc:title>
  <dc:creator>Bartek</dc:creator>
  <cp:lastModifiedBy>User</cp:lastModifiedBy>
  <cp:revision>20</cp:revision>
  <dcterms:created xsi:type="dcterms:W3CDTF">2013-01-15T12:49:10Z</dcterms:created>
  <dcterms:modified xsi:type="dcterms:W3CDTF">2013-06-11T10:06:57Z</dcterms:modified>
</cp:coreProperties>
</file>